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  <p:sldMasterId id="2147483684" r:id="rId2"/>
  </p:sldMasterIdLst>
  <p:notesMasterIdLst>
    <p:notesMasterId r:id="rId42"/>
  </p:notesMasterIdLst>
  <p:sldIdLst>
    <p:sldId id="280" r:id="rId3"/>
    <p:sldId id="921" r:id="rId4"/>
    <p:sldId id="523" r:id="rId5"/>
    <p:sldId id="524" r:id="rId6"/>
    <p:sldId id="538" r:id="rId7"/>
    <p:sldId id="916" r:id="rId8"/>
    <p:sldId id="918" r:id="rId9"/>
    <p:sldId id="361" r:id="rId10"/>
    <p:sldId id="528" r:id="rId11"/>
    <p:sldId id="517" r:id="rId12"/>
    <p:sldId id="357" r:id="rId13"/>
    <p:sldId id="929" r:id="rId14"/>
    <p:sldId id="478" r:id="rId15"/>
    <p:sldId id="930" r:id="rId16"/>
    <p:sldId id="505" r:id="rId17"/>
    <p:sldId id="932" r:id="rId18"/>
    <p:sldId id="507" r:id="rId19"/>
    <p:sldId id="933" r:id="rId20"/>
    <p:sldId id="508" r:id="rId21"/>
    <p:sldId id="509" r:id="rId22"/>
    <p:sldId id="934" r:id="rId23"/>
    <p:sldId id="481" r:id="rId24"/>
    <p:sldId id="362" r:id="rId25"/>
    <p:sldId id="510" r:id="rId26"/>
    <p:sldId id="511" r:id="rId27"/>
    <p:sldId id="11460" r:id="rId28"/>
    <p:sldId id="471" r:id="rId29"/>
    <p:sldId id="518" r:id="rId30"/>
    <p:sldId id="11462" r:id="rId31"/>
    <p:sldId id="493" r:id="rId32"/>
    <p:sldId id="11461" r:id="rId33"/>
    <p:sldId id="922" r:id="rId34"/>
    <p:sldId id="926" r:id="rId35"/>
    <p:sldId id="11459" r:id="rId36"/>
    <p:sldId id="923" r:id="rId37"/>
    <p:sldId id="924" r:id="rId38"/>
    <p:sldId id="11458" r:id="rId39"/>
    <p:sldId id="11457" r:id="rId40"/>
    <p:sldId id="283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E9A138-4FD0-438F-A3AF-3018206951B3}">
  <a:tblStyle styleId="{18E9A138-4FD0-438F-A3AF-3018206951B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/>
    <p:restoredTop sz="82381"/>
  </p:normalViewPr>
  <p:slideViewPr>
    <p:cSldViewPr snapToGrid="0" snapToObjects="1">
      <p:cViewPr varScale="1">
        <p:scale>
          <a:sx n="104" d="100"/>
          <a:sy n="104" d="100"/>
        </p:scale>
        <p:origin x="1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imate-lab-book.ac.uk/2018/warming-stripe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imate-lab-book.ac.uk/2018/warming-stripes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833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/>
          </a:p>
        </p:txBody>
      </p:sp>
      <p:sp>
        <p:nvSpPr>
          <p:cNvPr id="388" name="Google Shape;3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2dbd6f6c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2dbd6f6c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52dbd6f6c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2479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/>
          </a:p>
        </p:txBody>
      </p:sp>
      <p:sp>
        <p:nvSpPr>
          <p:cNvPr id="388" name="Google Shape;3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988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2dbd6f6c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2dbd6f6c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52dbd6f6c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032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/>
          </a:p>
        </p:txBody>
      </p:sp>
      <p:sp>
        <p:nvSpPr>
          <p:cNvPr id="388" name="Google Shape;3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205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2dbd6f6c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2dbd6f6c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52dbd6f6c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6696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/>
          </a:p>
        </p:txBody>
      </p:sp>
      <p:sp>
        <p:nvSpPr>
          <p:cNvPr id="388" name="Google Shape;3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644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/>
          </a:p>
        </p:txBody>
      </p:sp>
      <p:sp>
        <p:nvSpPr>
          <p:cNvPr id="388" name="Google Shape;3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2423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2dbd6f6c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2dbd6f6c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52dbd6f6c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360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/>
          </a:p>
        </p:txBody>
      </p:sp>
      <p:sp>
        <p:nvSpPr>
          <p:cNvPr id="388" name="Google Shape;3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4162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Calibri" charset="0"/>
                <a:ea typeface="Calibri"/>
                <a:cs typeface="Calibri"/>
                <a:sym typeface="Calibri"/>
              </a:rPr>
              <a:t>Annual global temperatures from 1850-2017</a:t>
            </a:r>
          </a:p>
          <a:p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Calibri" charset="0"/>
                <a:ea typeface="Calibri"/>
                <a:cs typeface="Calibri"/>
                <a:sym typeface="Calibri"/>
              </a:rPr>
              <a:t>The </a:t>
            </a:r>
            <a:r>
              <a:rPr lang="en-US" sz="1200" b="0" i="0" u="none" strike="noStrike" kern="1200" cap="none" dirty="0" err="1">
                <a:solidFill>
                  <a:schemeClr val="tx1"/>
                </a:solidFill>
                <a:effectLst/>
                <a:latin typeface="Calibri" charset="0"/>
                <a:ea typeface="Calibri"/>
                <a:cs typeface="Calibri"/>
                <a:sym typeface="Calibri"/>
              </a:rPr>
              <a:t>colour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Calibri" charset="0"/>
                <a:ea typeface="Calibri"/>
                <a:cs typeface="Calibri"/>
                <a:sym typeface="Calibri"/>
              </a:rPr>
              <a:t> scale represents the change in global temperatures covering 1.35°C</a:t>
            </a:r>
          </a:p>
          <a:p>
            <a:r>
              <a:rPr lang="de-DE" dirty="0">
                <a:hlinkClick r:id="rId3"/>
              </a:rPr>
              <a:t>http://www.climate-lab-book.ac.uk/2018/warming-stripes/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4571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/>
          </a:p>
        </p:txBody>
      </p:sp>
      <p:sp>
        <p:nvSpPr>
          <p:cNvPr id="388" name="Google Shape;3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987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4e460513c_1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b4e460513c_16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up: whole greater than sum of parts, new ideas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And this is how machine learning applications are often developed in practice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Jevons: If things are more efficient, it will get used more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Equity: ML gets developed to interact with the richest people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Partners: need the domain expert and end users on the ground to have an impactful project</a:t>
            </a: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Collaborate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with others with different perspectives</a:t>
            </a: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Listen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to what collaborators/stakeholders say is needed (be humble!)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441" name="Google Shape;441;gb4e460513c_16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370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4e460513c_1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b4e460513c_16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up: whole greater than sum of parts, new ideas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And this is how machine learning applications are often developed in practice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Jevons: If things are more efficient, it will get used more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Equity: ML gets developed to interact with the richest people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Partners: need the domain expert and end users on the ground to have an impactful project</a:t>
            </a: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Collaborate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with others with different perspectives</a:t>
            </a: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Listen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to what collaborators/stakeholders say is needed (be humble!)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441" name="Google Shape;441;gb4e460513c_16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213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4e460513c_1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b4e460513c_16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up: whole greater than sum of parts, new ideas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And this is how machine learning applications are often developed in practice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Jevons: If things are more efficient, it will get used more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Equity: ML gets developed to interact with the richest people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Partners: need the domain expert and end users on the ground to have an impactful project</a:t>
            </a: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Collaborate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with others with different perspectives</a:t>
            </a: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Listen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to what collaborators/stakeholders say is needed (be humble!)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441" name="Google Shape;441;gb4e460513c_16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1531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f94ce97c7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7f94ce97c7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56e1b154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56e1b154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56e1b154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56e1b154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56e1b154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56e1b154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1FC5-3B90-4EDF-9495-4DA2D69B7568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21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Calibri" charset="0"/>
                <a:ea typeface="Calibri"/>
                <a:cs typeface="Calibri"/>
                <a:sym typeface="Calibri"/>
              </a:rPr>
              <a:t>Annual global temperatures from 1850-2017</a:t>
            </a:r>
          </a:p>
          <a:p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Calibri" charset="0"/>
                <a:ea typeface="Calibri"/>
                <a:cs typeface="Calibri"/>
                <a:sym typeface="Calibri"/>
              </a:rPr>
              <a:t>The </a:t>
            </a:r>
            <a:r>
              <a:rPr lang="en-US" sz="1200" b="0" i="0" u="none" strike="noStrike" kern="1200" cap="none" dirty="0" err="1">
                <a:solidFill>
                  <a:schemeClr val="tx1"/>
                </a:solidFill>
                <a:effectLst/>
                <a:latin typeface="Calibri" charset="0"/>
                <a:ea typeface="Calibri"/>
                <a:cs typeface="Calibri"/>
                <a:sym typeface="Calibri"/>
              </a:rPr>
              <a:t>colour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Calibri" charset="0"/>
                <a:ea typeface="Calibri"/>
                <a:cs typeface="Calibri"/>
                <a:sym typeface="Calibri"/>
              </a:rPr>
              <a:t> scale represents the change in global temperatures covering 1.35°C</a:t>
            </a:r>
          </a:p>
          <a:p>
            <a:r>
              <a:rPr lang="de-DE" dirty="0">
                <a:hlinkClick r:id="rId3"/>
              </a:rPr>
              <a:t>http://www.climate-lab-book.ac.uk/2018/warming-stripes/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35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9d07d8c1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a9d07d8c1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1360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030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15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9d07d8c19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a9d07d8c19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Picture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Andrew Parsons,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https://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www.flickr.com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photos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/number10gov/51644289284/in/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photostream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 </a:t>
            </a:r>
            <a:endParaRPr dirty="0"/>
          </a:p>
        </p:txBody>
      </p:sp>
      <p:sp>
        <p:nvSpPr>
          <p:cNvPr id="242" name="Google Shape;242;ga9d07d8c19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3520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1FC5-3B90-4EDF-9495-4DA2D69B756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94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2dbd6f6c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2dbd6f6c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52dbd6f6c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162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4400"/>
              <a:buNone/>
              <a:defRPr>
                <a:solidFill>
                  <a:srgbClr val="0458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None/>
              <a:defRPr>
                <a:solidFill>
                  <a:srgbClr val="04587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None/>
              <a:defRPr>
                <a:solidFill>
                  <a:srgbClr val="04587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None/>
              <a:defRPr>
                <a:solidFill>
                  <a:srgbClr val="04587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None/>
              <a:defRPr>
                <a:solidFill>
                  <a:srgbClr val="04587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None/>
              <a:defRPr>
                <a:solidFill>
                  <a:srgbClr val="04587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None/>
              <a:defRPr>
                <a:solidFill>
                  <a:srgbClr val="04587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None/>
              <a:defRPr>
                <a:solidFill>
                  <a:srgbClr val="04587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None/>
              <a:defRPr>
                <a:solidFill>
                  <a:srgbClr val="04587B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35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586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15.10.21</a:t>
            </a:r>
            <a:endParaRPr dirty="0"/>
          </a:p>
        </p:txBody>
      </p:sp>
      <p:sp>
        <p:nvSpPr>
          <p:cNvPr id="145" name="Google Shape;14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lang="de-DE" sz="1200" b="0" i="0" u="none" strike="noStrike" cap="none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LCOY 2021</a:t>
            </a:r>
          </a:p>
        </p:txBody>
      </p:sp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9302364" y="647227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dirty="0"/>
          </a:p>
        </p:txBody>
      </p:sp>
      <p:pic>
        <p:nvPicPr>
          <p:cNvPr id="7" name="Google Shape;395;p13">
            <a:extLst>
              <a:ext uri="{FF2B5EF4-FFF2-40B4-BE49-F238E27FC236}">
                <a16:creationId xmlns:a16="http://schemas.microsoft.com/office/drawing/2014/main" id="{802AC14A-DC9D-4E4C-8BA1-42A19C36029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879867" y="177199"/>
            <a:ext cx="1148333" cy="107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9302364" y="647227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>
            <a:extLst>
              <a:ext uri="{FF2B5EF4-FFF2-40B4-BE49-F238E27FC236}">
                <a16:creationId xmlns:a16="http://schemas.microsoft.com/office/drawing/2014/main" id="{104616F7-EB75-470F-97F3-9FE937670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6188233"/>
            <a:ext cx="9828211" cy="216000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800" b="0">
                <a:solidFill>
                  <a:schemeClr val="accent4"/>
                </a:solidFill>
              </a:defRPr>
            </a:lvl1pPr>
            <a:lvl2pPr>
              <a:defRPr sz="800">
                <a:solidFill>
                  <a:schemeClr val="accent3"/>
                </a:solidFill>
              </a:defRPr>
            </a:lvl2pPr>
            <a:lvl3pPr>
              <a:defRPr sz="800">
                <a:solidFill>
                  <a:schemeClr val="accent3"/>
                </a:solidFill>
              </a:defRPr>
            </a:lvl3pPr>
            <a:lvl4pPr>
              <a:defRPr sz="800">
                <a:solidFill>
                  <a:schemeClr val="accent3"/>
                </a:solidFill>
              </a:defRPr>
            </a:lvl4pPr>
            <a:lvl5pPr>
              <a:defRPr sz="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References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66F18A-4D56-4FB0-8F78-601BA9236FBE}"/>
              </a:ext>
            </a:extLst>
          </p:cNvPr>
          <p:cNvGrpSpPr/>
          <p:nvPr/>
        </p:nvGrpSpPr>
        <p:grpSpPr>
          <a:xfrm>
            <a:off x="718557" y="6461885"/>
            <a:ext cx="1192214" cy="183925"/>
            <a:chOff x="718557" y="6461885"/>
            <a:chExt cx="1192214" cy="1839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373A09-3116-4AA5-8EDA-DD7E35167886}"/>
                </a:ext>
              </a:extLst>
            </p:cNvPr>
            <p:cNvCxnSpPr/>
            <p:nvPr/>
          </p:nvCxnSpPr>
          <p:spPr>
            <a:xfrm>
              <a:off x="718557" y="6461885"/>
              <a:ext cx="0" cy="183925"/>
            </a:xfrm>
            <a:prstGeom prst="line">
              <a:avLst/>
            </a:prstGeom>
            <a:ln w="9525"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D7FCF9-B0B8-4368-A088-FC58B5815003}"/>
                </a:ext>
              </a:extLst>
            </p:cNvPr>
            <p:cNvCxnSpPr/>
            <p:nvPr/>
          </p:nvCxnSpPr>
          <p:spPr>
            <a:xfrm>
              <a:off x="1910771" y="6461885"/>
              <a:ext cx="0" cy="183925"/>
            </a:xfrm>
            <a:prstGeom prst="line">
              <a:avLst/>
            </a:prstGeom>
            <a:ln w="9525"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E489AB-5A0D-4C1E-9AF9-D8B2A991D2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6A63435-031D-405C-9010-7485BFA7951E}" type="datetime5">
              <a:rPr lang="en-US" noProof="0" smtClean="0">
                <a:solidFill>
                  <a:srgbClr val="8E9295"/>
                </a:solidFill>
              </a:rPr>
              <a:pPr>
                <a:defRPr/>
              </a:pPr>
              <a:t>13-Nov-21</a:t>
            </a:fld>
            <a:endParaRPr lang="en-US" noProof="0">
              <a:solidFill>
                <a:srgbClr val="8E9295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589374-17C1-4713-A8EC-9E1FE7AF04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endParaRPr lang="en-US" noProof="0">
              <a:solidFill>
                <a:srgbClr val="8E9295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9D86B0-4FCD-4434-ACD5-743549D973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F09BF93-3748-4C85-A40E-6CE8D618504B}" type="slidenum">
              <a:rPr lang="en-US" noProof="0" smtClean="0">
                <a:solidFill>
                  <a:srgbClr val="8E9295"/>
                </a:solidFill>
              </a:rPr>
              <a:pPr>
                <a:defRPr/>
              </a:pPr>
              <a:t>‹Nr.›</a:t>
            </a:fld>
            <a:endParaRPr lang="en-US" noProof="0">
              <a:solidFill>
                <a:srgbClr val="8E92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8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85" r:id="rId9"/>
    <p:sldLayoutId id="2147483688" r:id="rId10"/>
    <p:sldLayoutId id="214748369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de-DE" dirty="0"/>
              <a:t>15.10.21</a:t>
            </a:r>
          </a:p>
        </p:txBody>
      </p:sp>
      <p:sp>
        <p:nvSpPr>
          <p:cNvPr id="139" name="Google Shape;13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de-DE" dirty="0"/>
              <a:t>LCOY 2021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934212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pdf/1906.05433.pdf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climatedoesnotexis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hisclimatedoesnotexist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de/public-domain-photo-onevo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ep_jhu/4770392109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pxhere.com/en/photo/895059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cnull.de/foto/walnuss-im-nussknacker/100252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pixabay.com/de/photos/hochwasser-rhein-rheinland-pfalz-3291249/" TargetMode="Externa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climatechange.ai/papers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hyperlink" Target="https://www.climatechange.ai/newsletter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climatechange.ai/paper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ommunity.climatechange.ai/" TargetMode="Externa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qtrees.ai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em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imatechange.ai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-hawkins/climate-visual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d-hawkins/climate-visual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93;p18" descr="Ein Bild, das schließen enthält.&#10;&#10;Automatisch generierte Beschreibung">
            <a:extLst>
              <a:ext uri="{FF2B5EF4-FFF2-40B4-BE49-F238E27FC236}">
                <a16:creationId xmlns:a16="http://schemas.microsoft.com/office/drawing/2014/main" id="{CB983962-E26F-664E-A348-4B16EC7F422D}"/>
              </a:ext>
            </a:extLst>
          </p:cNvPr>
          <p:cNvPicPr preferRelativeResize="0"/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15" name="Google Shape;215;p38"/>
          <p:cNvSpPr txBox="1">
            <a:spLocks noGrp="1"/>
          </p:cNvSpPr>
          <p:nvPr>
            <p:ph type="ctrTitle"/>
          </p:nvPr>
        </p:nvSpPr>
        <p:spPr>
          <a:xfrm>
            <a:off x="1291590" y="1122362"/>
            <a:ext cx="9212580" cy="290051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Clr>
                <a:srgbClr val="0070C0"/>
              </a:buClr>
              <a:buSzPts val="4800"/>
            </a:pPr>
            <a:r>
              <a:rPr lang="en-US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Tackling Climate Change with AI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0CFA04-10BF-3D45-BB79-62579BC3C4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301" y="215754"/>
            <a:ext cx="3025560" cy="1292888"/>
          </a:xfrm>
          <a:prstGeom prst="rect">
            <a:avLst/>
          </a:prstGeom>
        </p:spPr>
      </p:pic>
      <p:sp>
        <p:nvSpPr>
          <p:cNvPr id="11" name="Google Shape;216;p38">
            <a:extLst>
              <a:ext uri="{FF2B5EF4-FFF2-40B4-BE49-F238E27FC236}">
                <a16:creationId xmlns:a16="http://schemas.microsoft.com/office/drawing/2014/main" id="{BAFC40FC-E24E-604D-AB3C-CBC0D12771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08158" y="4027700"/>
            <a:ext cx="5379445" cy="1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0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Marcus </a:t>
            </a:r>
            <a:r>
              <a:rPr lang="en-US" sz="3000" b="1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Voß</a:t>
            </a:r>
            <a:endParaRPr lang="en-US" sz="3000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0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Birds on Mars &amp; TU Berlin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000" dirty="0">
                <a:solidFill>
                  <a:schemeClr val="tx1"/>
                </a:solidFill>
                <a:latin typeface="Source Sans Pro"/>
                <a:ea typeface="Source Sans Pro"/>
                <a:sym typeface="Source Sans Pro"/>
              </a:rPr>
              <a:t>Climate Change AI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49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5735E7-74FA-8E41-A301-D2DBF1A4D5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F09BF93-3748-4C85-A40E-6CE8D618504B}" type="slidenum">
              <a:rPr lang="en-US" noProof="0" smtClean="0">
                <a:solidFill>
                  <a:srgbClr val="8E9295"/>
                </a:solidFill>
              </a:rPr>
              <a:pPr>
                <a:defRPr/>
              </a:pPr>
              <a:t>10</a:t>
            </a:fld>
            <a:endParaRPr lang="en-US" noProof="0">
              <a:solidFill>
                <a:srgbClr val="8E9295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0CB1882-75A0-E941-9969-ECF0A623961E}"/>
              </a:ext>
            </a:extLst>
          </p:cNvPr>
          <p:cNvSpPr/>
          <p:nvPr/>
        </p:nvSpPr>
        <p:spPr>
          <a:xfrm>
            <a:off x="0" y="6517322"/>
            <a:ext cx="28905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/>
              <a:t>Read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paper</a:t>
            </a:r>
            <a:r>
              <a:rPr lang="de-DE" sz="900" dirty="0"/>
              <a:t>: </a:t>
            </a:r>
            <a:r>
              <a:rPr lang="de-DE" sz="900" dirty="0">
                <a:hlinkClick r:id="rId2"/>
              </a:rPr>
              <a:t>https://arxiv.org/pdf/1906.05433.pdf </a:t>
            </a:r>
            <a:endParaRPr lang="de-DE" sz="900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70DFA9A-CF9A-AD4A-8963-4350A793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71450"/>
            <a:ext cx="99441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5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419F90-2828-6F47-A573-64F9F5634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821DB3E-4E0D-814F-9EDA-7961E1228E5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6A63435-031D-405C-9010-7485BFA7951E}" type="datetime5">
              <a:rPr lang="en-US" noProof="0" smtClean="0">
                <a:solidFill>
                  <a:srgbClr val="8E9295"/>
                </a:solidFill>
              </a:rPr>
              <a:pPr>
                <a:defRPr/>
              </a:pPr>
              <a:t>13-Nov-21</a:t>
            </a:fld>
            <a:endParaRPr lang="en-US" noProof="0">
              <a:solidFill>
                <a:srgbClr val="8E9295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055ABB-C564-E340-B0D0-C47AA96182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endParaRPr lang="en-US" noProof="0">
              <a:solidFill>
                <a:srgbClr val="8E9295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D763FC-EAC6-B143-9A51-13DADC980A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F09BF93-3748-4C85-A40E-6CE8D618504B}" type="slidenum">
              <a:rPr lang="en-US" noProof="0" smtClean="0">
                <a:solidFill>
                  <a:srgbClr val="8E9295"/>
                </a:solidFill>
              </a:rPr>
              <a:pPr>
                <a:defRPr/>
              </a:pPr>
              <a:t>11</a:t>
            </a:fld>
            <a:endParaRPr lang="en-US" noProof="0">
              <a:solidFill>
                <a:srgbClr val="8E9295"/>
              </a:solidFill>
            </a:endParaRPr>
          </a:p>
        </p:txBody>
      </p:sp>
      <p:pic>
        <p:nvPicPr>
          <p:cNvPr id="44034" name="Picture 2" descr="Overview imageshowing different application areas where ai can adress climate change.">
            <a:extLst>
              <a:ext uri="{FF2B5EF4-FFF2-40B4-BE49-F238E27FC236}">
                <a16:creationId xmlns:a16="http://schemas.microsoft.com/office/drawing/2014/main" id="{46C710F5-3F02-FB4A-ACDD-D7119298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3147"/>
            <a:ext cx="12192000" cy="68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B364743C-E8CF-EE42-885C-6311EEA2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3147"/>
            <a:ext cx="12192000" cy="68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" name="Google Shape;278;p44"/>
          <p:cNvSpPr/>
          <p:nvPr/>
        </p:nvSpPr>
        <p:spPr>
          <a:xfrm>
            <a:off x="0" y="-17100"/>
            <a:ext cx="12192000" cy="6875100"/>
          </a:xfrm>
          <a:prstGeom prst="rect">
            <a:avLst/>
          </a:prstGeom>
          <a:solidFill>
            <a:srgbClr val="FFFFFF">
              <a:alpha val="91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92;p52">
            <a:extLst>
              <a:ext uri="{FF2B5EF4-FFF2-40B4-BE49-F238E27FC236}">
                <a16:creationId xmlns:a16="http://schemas.microsoft.com/office/drawing/2014/main" id="{4916EA4E-581E-6F49-A218-115CAF669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22728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Source Sans Pro"/>
              <a:buNone/>
            </a:pPr>
            <a:r>
              <a:rPr lang="en-US" sz="3800" b="1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Recurring themes</a:t>
            </a:r>
            <a:endParaRPr/>
          </a:p>
        </p:txBody>
      </p:sp>
      <p:sp>
        <p:nvSpPr>
          <p:cNvPr id="9" name="Google Shape;394;p52">
            <a:extLst>
              <a:ext uri="{FF2B5EF4-FFF2-40B4-BE49-F238E27FC236}">
                <a16:creationId xmlns:a16="http://schemas.microsoft.com/office/drawing/2014/main" id="{68A4067F-B785-AE44-AFA8-BB229031E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04745"/>
            <a:ext cx="10955700" cy="462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Forecasting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(solar power, extreme events, carbon prices)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Remote sensing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(emissions, infrastructure data, deforestation)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Optimizing systems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(precision agriculture, heating and cooling)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Approximating time-intensive simulations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(climate, energy)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Accelerated experimentation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(batteries, nuclear fusion)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mining &amp; generation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(disaster response, urban planning)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Predictive maintenance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(natural gas pipelines, resilient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358447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3"/>
          <p:cNvSpPr txBox="1">
            <a:spLocks noGrp="1"/>
          </p:cNvSpPr>
          <p:nvPr>
            <p:ph type="sldNum" idx="12"/>
          </p:nvPr>
        </p:nvSpPr>
        <p:spPr>
          <a:xfrm>
            <a:off x="9302364" y="647227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91" name="Google Shape;391;p13"/>
          <p:cNvSpPr txBox="1">
            <a:spLocks noGrp="1"/>
          </p:cNvSpPr>
          <p:nvPr>
            <p:ph type="title"/>
          </p:nvPr>
        </p:nvSpPr>
        <p:spPr>
          <a:xfrm>
            <a:off x="0" y="13429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lvl="0" algn="ctr"/>
            <a: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  <a:t>Forecasting</a:t>
            </a:r>
          </a:p>
          <a:p>
            <a:pPr lvl="0" algn="ctr"/>
            <a:r>
              <a:rPr lang="en-US" sz="2800" dirty="0"/>
              <a:t>Example: Nowcasting of renewable generation</a:t>
            </a:r>
            <a:endParaRPr sz="3200" dirty="0"/>
          </a:p>
        </p:txBody>
      </p:sp>
      <p:sp>
        <p:nvSpPr>
          <p:cNvPr id="392" name="Google Shape;392;p13"/>
          <p:cNvSpPr txBox="1">
            <a:spLocks noGrp="1"/>
          </p:cNvSpPr>
          <p:nvPr>
            <p:ph type="body" idx="1"/>
          </p:nvPr>
        </p:nvSpPr>
        <p:spPr>
          <a:xfrm>
            <a:off x="526986" y="2034540"/>
            <a:ext cx="61623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Motivation: </a:t>
            </a:r>
            <a:r>
              <a:rPr lang="de-DE" sz="2400" dirty="0"/>
              <a:t>Solar </a:t>
            </a:r>
            <a:r>
              <a:rPr lang="de-DE" sz="2400" dirty="0" err="1"/>
              <a:t>and</a:t>
            </a:r>
            <a:r>
              <a:rPr lang="de-DE" sz="2400" dirty="0"/>
              <a:t> wind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vary</a:t>
            </a:r>
            <a:r>
              <a:rPr lang="de-DE" sz="2400" dirty="0"/>
              <a:t> </a:t>
            </a:r>
            <a:r>
              <a:rPr lang="de-DE" sz="2400" dirty="0" err="1"/>
              <a:t>greatly</a:t>
            </a:r>
            <a:r>
              <a:rPr lang="de-DE" sz="2400" dirty="0"/>
              <a:t> </a:t>
            </a:r>
            <a:r>
              <a:rPr lang="de-DE" sz="2400" dirty="0" err="1"/>
              <a:t>depending</a:t>
            </a:r>
            <a:r>
              <a:rPr lang="de-DE" sz="2400" dirty="0"/>
              <a:t> on </a:t>
            </a:r>
            <a:r>
              <a:rPr lang="de-DE" sz="2400" dirty="0" err="1"/>
              <a:t>factors</a:t>
            </a:r>
            <a:r>
              <a:rPr lang="de-DE" sz="2400" dirty="0"/>
              <a:t> such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weather</a:t>
            </a:r>
            <a:r>
              <a:rPr lang="de-DE" sz="2400" dirty="0"/>
              <a:t>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 err="1"/>
              <a:t>Use</a:t>
            </a:r>
            <a:r>
              <a:rPr lang="de-DE" sz="2400" b="1" dirty="0"/>
              <a:t> </a:t>
            </a:r>
            <a:r>
              <a:rPr lang="de-DE" sz="2400" b="1" dirty="0" err="1"/>
              <a:t>case</a:t>
            </a:r>
            <a:r>
              <a:rPr lang="de-DE" sz="2400" b="1" dirty="0"/>
              <a:t>: </a:t>
            </a:r>
            <a:r>
              <a:rPr lang="de-DE" sz="2400" dirty="0" err="1"/>
              <a:t>Predicting</a:t>
            </a:r>
            <a:r>
              <a:rPr lang="de-DE" sz="2400" dirty="0"/>
              <a:t> power </a:t>
            </a:r>
            <a:r>
              <a:rPr lang="de-DE" sz="2400" dirty="0" err="1"/>
              <a:t>generation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support</a:t>
            </a:r>
            <a:r>
              <a:rPr lang="de-DE" sz="2400" dirty="0"/>
              <a:t> </a:t>
            </a:r>
            <a:r>
              <a:rPr lang="de-DE" sz="2400" dirty="0" err="1"/>
              <a:t>stable</a:t>
            </a:r>
            <a:r>
              <a:rPr lang="de-DE" sz="2400" dirty="0"/>
              <a:t> </a:t>
            </a:r>
            <a:r>
              <a:rPr lang="de-DE" sz="2400" dirty="0" err="1"/>
              <a:t>operation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power </a:t>
            </a:r>
            <a:r>
              <a:rPr lang="de-DE" sz="2400" dirty="0" err="1"/>
              <a:t>grids</a:t>
            </a:r>
            <a:r>
              <a:rPr lang="de-DE" sz="2400" dirty="0"/>
              <a:t>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AI: </a:t>
            </a:r>
            <a:r>
              <a:rPr lang="de-DE" sz="2400" dirty="0"/>
              <a:t>Time </a:t>
            </a:r>
            <a:r>
              <a:rPr lang="de-DE" sz="2400" dirty="0" err="1"/>
              <a:t>series</a:t>
            </a:r>
            <a:r>
              <a:rPr lang="de-DE" sz="2400" dirty="0"/>
              <a:t> </a:t>
            </a:r>
            <a:r>
              <a:rPr lang="de-DE" sz="2400" dirty="0" err="1"/>
              <a:t>algorithms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learn</a:t>
            </a:r>
            <a:r>
              <a:rPr lang="de-DE" sz="2400" dirty="0"/>
              <a:t> </a:t>
            </a:r>
            <a:r>
              <a:rPr lang="de-DE" sz="2400" dirty="0" err="1"/>
              <a:t>pattern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historical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weather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.</a:t>
            </a:r>
            <a:endParaRPr sz="2400" dirty="0"/>
          </a:p>
        </p:txBody>
      </p:sp>
      <p:sp>
        <p:nvSpPr>
          <p:cNvPr id="394" name="Google Shape;394;p13"/>
          <p:cNvSpPr txBox="1"/>
          <p:nvPr/>
        </p:nvSpPr>
        <p:spPr>
          <a:xfrm>
            <a:off x="146436" y="6451500"/>
            <a:ext cx="3461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Image: Open Climate Fix</a:t>
            </a:r>
            <a:endParaRPr sz="9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93;p13">
            <a:extLst>
              <a:ext uri="{FF2B5EF4-FFF2-40B4-BE49-F238E27FC236}">
                <a16:creationId xmlns:a16="http://schemas.microsoft.com/office/drawing/2014/main" id="{C9243998-68FB-304C-9D21-A49652281D05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0888" y="2243750"/>
            <a:ext cx="4952973" cy="2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B364743C-E8CF-EE42-885C-6311EEA2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3147"/>
            <a:ext cx="12192000" cy="68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" name="Google Shape;278;p44"/>
          <p:cNvSpPr/>
          <p:nvPr/>
        </p:nvSpPr>
        <p:spPr>
          <a:xfrm>
            <a:off x="0" y="-17100"/>
            <a:ext cx="12192000" cy="6875100"/>
          </a:xfrm>
          <a:prstGeom prst="rect">
            <a:avLst/>
          </a:prstGeom>
          <a:solidFill>
            <a:srgbClr val="FFFFFF">
              <a:alpha val="91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92;p52">
            <a:extLst>
              <a:ext uri="{FF2B5EF4-FFF2-40B4-BE49-F238E27FC236}">
                <a16:creationId xmlns:a16="http://schemas.microsoft.com/office/drawing/2014/main" id="{4916EA4E-581E-6F49-A218-115CAF669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22728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Source Sans Pro"/>
              <a:buNone/>
            </a:pPr>
            <a:r>
              <a:rPr lang="en-US" sz="3800" b="1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Recurring themes</a:t>
            </a:r>
            <a:endParaRPr/>
          </a:p>
        </p:txBody>
      </p:sp>
      <p:sp>
        <p:nvSpPr>
          <p:cNvPr id="9" name="Google Shape;394;p52">
            <a:extLst>
              <a:ext uri="{FF2B5EF4-FFF2-40B4-BE49-F238E27FC236}">
                <a16:creationId xmlns:a16="http://schemas.microsoft.com/office/drawing/2014/main" id="{68A4067F-B785-AE44-AFA8-BB229031E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04745"/>
            <a:ext cx="10955700" cy="462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Forecasting (solar power, extreme events, carbon prices)</a:t>
            </a:r>
            <a:endParaRPr b="1" dirty="0">
              <a:solidFill>
                <a:schemeClr val="bg1">
                  <a:lumMod val="8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Remote sensing 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(emissions, infrastructure data, deforestation)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Optimizing systems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(precision agriculture, heating and cooling)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Approximating time-intensive simulations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(climate, energy)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Accelerated experimentation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(batteries, nuclear fusion)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mining &amp; generation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(disaster response, urban planning)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Predictive maintenance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(natural gas pipelines, resilient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115680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3"/>
          <p:cNvSpPr txBox="1">
            <a:spLocks noGrp="1"/>
          </p:cNvSpPr>
          <p:nvPr>
            <p:ph type="sldNum" idx="12"/>
          </p:nvPr>
        </p:nvSpPr>
        <p:spPr>
          <a:xfrm>
            <a:off x="9302364" y="647227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91" name="Google Shape;391;p13"/>
          <p:cNvSpPr txBox="1">
            <a:spLocks noGrp="1"/>
          </p:cNvSpPr>
          <p:nvPr>
            <p:ph type="title"/>
          </p:nvPr>
        </p:nvSpPr>
        <p:spPr>
          <a:xfrm>
            <a:off x="0" y="13429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algn="ctr"/>
            <a: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  <a:t>Remote sensing </a:t>
            </a:r>
            <a:b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</a:br>
            <a:r>
              <a:rPr lang="en-US" sz="2800" dirty="0"/>
              <a:t>Example: Improving food security</a:t>
            </a:r>
            <a:endParaRPr sz="3200" dirty="0"/>
          </a:p>
        </p:txBody>
      </p:sp>
      <p:sp>
        <p:nvSpPr>
          <p:cNvPr id="392" name="Google Shape;392;p13"/>
          <p:cNvSpPr txBox="1">
            <a:spLocks noGrp="1"/>
          </p:cNvSpPr>
          <p:nvPr>
            <p:ph type="body" idx="1"/>
          </p:nvPr>
        </p:nvSpPr>
        <p:spPr>
          <a:xfrm>
            <a:off x="526986" y="2034540"/>
            <a:ext cx="625100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Motivation: </a:t>
            </a:r>
            <a:r>
              <a:rPr lang="de-DE" sz="2400" dirty="0"/>
              <a:t>Impact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climate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on </a:t>
            </a:r>
            <a:r>
              <a:rPr lang="de-DE" sz="2400" dirty="0" err="1"/>
              <a:t>agriculture</a:t>
            </a:r>
            <a:r>
              <a:rPr lang="de-DE" sz="2400" dirty="0"/>
              <a:t> (</a:t>
            </a:r>
            <a:r>
              <a:rPr lang="de-DE" sz="2400" dirty="0" err="1"/>
              <a:t>droughts</a:t>
            </a:r>
            <a:r>
              <a:rPr lang="de-DE" sz="2400" dirty="0"/>
              <a:t>, </a:t>
            </a:r>
            <a:r>
              <a:rPr lang="de-DE" sz="2400" dirty="0" err="1"/>
              <a:t>excessive</a:t>
            </a:r>
            <a:r>
              <a:rPr lang="de-DE" sz="2400" dirty="0"/>
              <a:t> </a:t>
            </a:r>
            <a:r>
              <a:rPr lang="de-DE" sz="2400" dirty="0" err="1"/>
              <a:t>rainfall</a:t>
            </a:r>
            <a:r>
              <a:rPr lang="de-DE" sz="2400" dirty="0"/>
              <a:t>, </a:t>
            </a:r>
            <a:r>
              <a:rPr lang="de-DE" sz="2400" dirty="0" err="1"/>
              <a:t>pests</a:t>
            </a:r>
            <a:r>
              <a:rPr lang="de-DE" sz="2400" dirty="0"/>
              <a:t>).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 err="1"/>
              <a:t>Use</a:t>
            </a:r>
            <a:r>
              <a:rPr lang="de-DE" sz="2400" b="1" dirty="0"/>
              <a:t> </a:t>
            </a:r>
            <a:r>
              <a:rPr lang="de-DE" sz="2400" b="1" dirty="0" err="1"/>
              <a:t>case</a:t>
            </a:r>
            <a:r>
              <a:rPr lang="de-DE" sz="2400" b="1" dirty="0"/>
              <a:t>: </a:t>
            </a:r>
            <a:r>
              <a:rPr lang="de-DE" sz="2400" dirty="0"/>
              <a:t>Monitoring </a:t>
            </a:r>
            <a:r>
              <a:rPr lang="de-DE" sz="2400" dirty="0" err="1"/>
              <a:t>yields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satellite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aerial</a:t>
            </a:r>
            <a:r>
              <a:rPr lang="de-DE" sz="2400" dirty="0"/>
              <a:t> </a:t>
            </a:r>
            <a:r>
              <a:rPr lang="de-DE" sz="2400" dirty="0" err="1"/>
              <a:t>imagery</a:t>
            </a:r>
            <a:r>
              <a:rPr lang="de-DE" sz="2400" dirty="0"/>
              <a:t>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AI: </a:t>
            </a:r>
            <a:r>
              <a:rPr lang="de-DE" sz="2400" dirty="0"/>
              <a:t>Computer </a:t>
            </a:r>
            <a:r>
              <a:rPr lang="de-DE" sz="2400" dirty="0" err="1"/>
              <a:t>vision</a:t>
            </a:r>
            <a:r>
              <a:rPr lang="de-DE" sz="2400" dirty="0"/>
              <a:t>, e.g.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crop</a:t>
            </a:r>
            <a:r>
              <a:rPr lang="de-DE" sz="2400" dirty="0"/>
              <a:t> </a:t>
            </a:r>
            <a:r>
              <a:rPr lang="de-DE" sz="2400" dirty="0" err="1"/>
              <a:t>detection</a:t>
            </a:r>
            <a:r>
              <a:rPr lang="de-DE" sz="2400" dirty="0"/>
              <a:t> in a large </a:t>
            </a:r>
            <a:r>
              <a:rPr lang="de-DE" sz="2400" dirty="0" err="1"/>
              <a:t>area</a:t>
            </a:r>
            <a:r>
              <a:rPr lang="de-DE" sz="2400" dirty="0"/>
              <a:t>.</a:t>
            </a:r>
            <a:endParaRPr sz="2400" dirty="0"/>
          </a:p>
        </p:txBody>
      </p:sp>
      <p:sp>
        <p:nvSpPr>
          <p:cNvPr id="394" name="Google Shape;394;p13"/>
          <p:cNvSpPr txBox="1"/>
          <p:nvPr/>
        </p:nvSpPr>
        <p:spPr>
          <a:xfrm>
            <a:off x="146436" y="6451500"/>
            <a:ext cx="648296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Image: </a:t>
            </a:r>
            <a:r>
              <a:rPr lang="en-US" sz="900" dirty="0">
                <a:latin typeface="Calibri"/>
                <a:ea typeface="Calibri"/>
                <a:cs typeface="Calibri"/>
                <a:sym typeface="Calibri"/>
              </a:rPr>
              <a:t>Kerner, Hannah, et al. "Rapid response crop maps in data sparse regions." </a:t>
            </a:r>
            <a:r>
              <a:rPr lang="en-US" sz="900" dirty="0" err="1"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900" dirty="0">
                <a:latin typeface="Calibri"/>
                <a:ea typeface="Calibri"/>
                <a:cs typeface="Calibri"/>
                <a:sym typeface="Calibri"/>
              </a:rPr>
              <a:t> preprint arXiv:2006.16866 (2020).</a:t>
            </a:r>
            <a:endParaRPr sz="9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62;p10" descr="Sattelite image with crop predictions (California).">
            <a:extLst>
              <a:ext uri="{FF2B5EF4-FFF2-40B4-BE49-F238E27FC236}">
                <a16:creationId xmlns:a16="http://schemas.microsoft.com/office/drawing/2014/main" id="{49281E56-28B4-3C4E-98FA-E9C48610D414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0813" y="2195947"/>
            <a:ext cx="3930215" cy="3883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511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B364743C-E8CF-EE42-885C-6311EEA2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3147"/>
            <a:ext cx="12192000" cy="68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" name="Google Shape;278;p44"/>
          <p:cNvSpPr/>
          <p:nvPr/>
        </p:nvSpPr>
        <p:spPr>
          <a:xfrm>
            <a:off x="0" y="-17100"/>
            <a:ext cx="12192000" cy="6875100"/>
          </a:xfrm>
          <a:prstGeom prst="rect">
            <a:avLst/>
          </a:prstGeom>
          <a:solidFill>
            <a:srgbClr val="FFFFFF">
              <a:alpha val="91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92;p52">
            <a:extLst>
              <a:ext uri="{FF2B5EF4-FFF2-40B4-BE49-F238E27FC236}">
                <a16:creationId xmlns:a16="http://schemas.microsoft.com/office/drawing/2014/main" id="{4916EA4E-581E-6F49-A218-115CAF669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22728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Source Sans Pro"/>
              <a:buNone/>
            </a:pPr>
            <a:r>
              <a:rPr lang="en-US" sz="3800" b="1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Recurring themes</a:t>
            </a:r>
            <a:endParaRPr/>
          </a:p>
        </p:txBody>
      </p:sp>
      <p:sp>
        <p:nvSpPr>
          <p:cNvPr id="9" name="Google Shape;394;p52">
            <a:extLst>
              <a:ext uri="{FF2B5EF4-FFF2-40B4-BE49-F238E27FC236}">
                <a16:creationId xmlns:a16="http://schemas.microsoft.com/office/drawing/2014/main" id="{68A4067F-B785-AE44-AFA8-BB229031E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04745"/>
            <a:ext cx="10955700" cy="462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Forecasting (solar power, extreme events, carbon prices)</a:t>
            </a:r>
            <a:endParaRPr b="1" dirty="0">
              <a:solidFill>
                <a:schemeClr val="bg1">
                  <a:lumMod val="8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Remote sensing (emissions, infrastructure data, deforestation)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Optimizing systems 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(precision agriculture, heating and cooling)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Accelerated experimentation 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(batteries, nuclear fusion)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Approximating time-intensive simulations 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(climate, energy)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mining &amp; generation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(disaster response, urban planning)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Predictive maintenance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(natural gas pipelines, resilient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331567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  <a:t>Approximating time-intensive simulations</a:t>
            </a:r>
            <a:b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</a:br>
            <a:r>
              <a:rPr lang="en-US" sz="2800" dirty="0"/>
              <a:t>Example: Local Climate Model</a:t>
            </a:r>
            <a:endParaRPr sz="3200" dirty="0"/>
          </a:p>
        </p:txBody>
      </p:sp>
      <p:sp>
        <p:nvSpPr>
          <p:cNvPr id="392" name="Google Shape;39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791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Motivation: </a:t>
            </a:r>
            <a:r>
              <a:rPr lang="de-DE" sz="2400" dirty="0"/>
              <a:t>Modeling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climate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its</a:t>
            </a:r>
            <a:r>
              <a:rPr lang="de-DE" sz="2400" dirty="0"/>
              <a:t> </a:t>
            </a:r>
            <a:r>
              <a:rPr lang="de-DE" sz="2400" dirty="0" err="1"/>
              <a:t>changes</a:t>
            </a:r>
            <a:r>
              <a:rPr lang="de-DE" sz="2400" dirty="0"/>
              <a:t> (e.g. </a:t>
            </a:r>
            <a:r>
              <a:rPr lang="de-DE" sz="2400" dirty="0" err="1"/>
              <a:t>atmospheric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ocean</a:t>
            </a:r>
            <a:r>
              <a:rPr lang="de-DE" sz="2400" dirty="0"/>
              <a:t> </a:t>
            </a:r>
            <a:r>
              <a:rPr lang="de-DE" sz="2400" dirty="0" err="1"/>
              <a:t>physics</a:t>
            </a:r>
            <a:r>
              <a:rPr lang="de-DE" sz="2400" dirty="0"/>
              <a:t>).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 err="1"/>
              <a:t>Use</a:t>
            </a:r>
            <a:r>
              <a:rPr lang="de-DE" sz="2400" b="1" dirty="0"/>
              <a:t> </a:t>
            </a:r>
            <a:r>
              <a:rPr lang="de-DE" sz="2400" b="1" dirty="0" err="1"/>
              <a:t>case</a:t>
            </a:r>
            <a:r>
              <a:rPr lang="de-DE" sz="2400" b="1" dirty="0"/>
              <a:t>: </a:t>
            </a:r>
            <a:r>
              <a:rPr lang="de-DE" sz="2400" dirty="0" err="1"/>
              <a:t>Accelerate</a:t>
            </a:r>
            <a:r>
              <a:rPr lang="de-DE" sz="2400" dirty="0"/>
              <a:t> </a:t>
            </a:r>
            <a:r>
              <a:rPr lang="de-DE" sz="2400" dirty="0" err="1"/>
              <a:t>simulations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enable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spatial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temporal </a:t>
            </a:r>
            <a:r>
              <a:rPr lang="de-DE" sz="2400" dirty="0" err="1"/>
              <a:t>resolution</a:t>
            </a:r>
            <a:r>
              <a:rPr lang="de-DE" sz="2400" dirty="0"/>
              <a:t>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AI:</a:t>
            </a:r>
            <a:r>
              <a:rPr lang="de-DE" sz="2400" dirty="0"/>
              <a:t> </a:t>
            </a:r>
            <a:r>
              <a:rPr lang="de-DE" sz="2400" dirty="0" err="1"/>
              <a:t>Learn</a:t>
            </a:r>
            <a:r>
              <a:rPr lang="de-DE" sz="2400" dirty="0"/>
              <a:t> </a:t>
            </a:r>
            <a:r>
              <a:rPr lang="de-DE" sz="2400" dirty="0" err="1"/>
              <a:t>patterns</a:t>
            </a:r>
            <a:r>
              <a:rPr lang="de-DE" sz="2400" dirty="0"/>
              <a:t> in </a:t>
            </a:r>
            <a:r>
              <a:rPr lang="de-DE" sz="2400" dirty="0" err="1"/>
              <a:t>simulated</a:t>
            </a:r>
            <a:r>
              <a:rPr lang="de-DE" sz="2400" dirty="0"/>
              <a:t> </a:t>
            </a:r>
            <a:r>
              <a:rPr lang="de-DE" sz="2400" dirty="0" err="1"/>
              <a:t>behavior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approximate</a:t>
            </a:r>
            <a:r>
              <a:rPr lang="de-DE" sz="2400" dirty="0"/>
              <a:t> it. </a:t>
            </a:r>
            <a:endParaRPr sz="2400" dirty="0"/>
          </a:p>
        </p:txBody>
      </p:sp>
      <p:sp>
        <p:nvSpPr>
          <p:cNvPr id="390" name="Google Shape;39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94" name="Google Shape;394;p13"/>
          <p:cNvSpPr txBox="1"/>
          <p:nvPr/>
        </p:nvSpPr>
        <p:spPr>
          <a:xfrm>
            <a:off x="146436" y="6451500"/>
            <a:ext cx="648296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800" dirty="0" err="1"/>
              <a:t>Zantedeschi</a:t>
            </a:r>
            <a:r>
              <a:rPr lang="de-DE" sz="800" dirty="0"/>
              <a:t>, Valentina, et al. "</a:t>
            </a:r>
            <a:r>
              <a:rPr lang="de-DE" sz="800" dirty="0" err="1"/>
              <a:t>Cumulo</a:t>
            </a:r>
            <a:r>
              <a:rPr lang="de-DE" sz="800" dirty="0"/>
              <a:t>: A </a:t>
            </a:r>
            <a:r>
              <a:rPr lang="de-DE" sz="800" dirty="0" err="1"/>
              <a:t>dataset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learning</a:t>
            </a:r>
            <a:r>
              <a:rPr lang="de-DE" sz="800" dirty="0"/>
              <a:t> </a:t>
            </a:r>
            <a:r>
              <a:rPr lang="de-DE" sz="800" dirty="0" err="1"/>
              <a:t>cloud</a:t>
            </a:r>
            <a:r>
              <a:rPr lang="de-DE" sz="800" dirty="0"/>
              <a:t> </a:t>
            </a:r>
            <a:r>
              <a:rPr lang="de-DE" sz="800" dirty="0" err="1"/>
              <a:t>classes</a:t>
            </a:r>
            <a:r>
              <a:rPr lang="de-DE" sz="800" dirty="0"/>
              <a:t>." </a:t>
            </a:r>
            <a:r>
              <a:rPr lang="de-DE" sz="800" dirty="0" err="1"/>
              <a:t>arXiv</a:t>
            </a:r>
            <a:r>
              <a:rPr lang="de-DE" sz="800" dirty="0"/>
              <a:t> </a:t>
            </a:r>
            <a:r>
              <a:rPr lang="de-DE" sz="800" dirty="0" err="1"/>
              <a:t>preprint</a:t>
            </a:r>
            <a:r>
              <a:rPr lang="de-DE" sz="800" dirty="0"/>
              <a:t> arXiv:1911.04227 (2019).</a:t>
            </a:r>
          </a:p>
        </p:txBody>
      </p:sp>
      <p:pic>
        <p:nvPicPr>
          <p:cNvPr id="8" name="Google Shape;480;p21" descr="Output of climate simulation.">
            <a:extLst>
              <a:ext uri="{FF2B5EF4-FFF2-40B4-BE49-F238E27FC236}">
                <a16:creationId xmlns:a16="http://schemas.microsoft.com/office/drawing/2014/main" id="{E957740A-7DD4-F844-9CC5-78C5749E042A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380" y="2114550"/>
            <a:ext cx="5576184" cy="2623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599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B364743C-E8CF-EE42-885C-6311EEA2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3147"/>
            <a:ext cx="12192000" cy="68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" name="Google Shape;278;p44"/>
          <p:cNvSpPr/>
          <p:nvPr/>
        </p:nvSpPr>
        <p:spPr>
          <a:xfrm>
            <a:off x="0" y="-17100"/>
            <a:ext cx="12192000" cy="6875100"/>
          </a:xfrm>
          <a:prstGeom prst="rect">
            <a:avLst/>
          </a:prstGeom>
          <a:solidFill>
            <a:srgbClr val="FFFFFF">
              <a:alpha val="91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92;p52">
            <a:extLst>
              <a:ext uri="{FF2B5EF4-FFF2-40B4-BE49-F238E27FC236}">
                <a16:creationId xmlns:a16="http://schemas.microsoft.com/office/drawing/2014/main" id="{4916EA4E-581E-6F49-A218-115CAF669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22728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Source Sans Pro"/>
              <a:buNone/>
            </a:pPr>
            <a:r>
              <a:rPr lang="en-US" sz="3800" b="1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Recurring themes</a:t>
            </a:r>
            <a:endParaRPr/>
          </a:p>
        </p:txBody>
      </p:sp>
      <p:sp>
        <p:nvSpPr>
          <p:cNvPr id="9" name="Google Shape;394;p52">
            <a:extLst>
              <a:ext uri="{FF2B5EF4-FFF2-40B4-BE49-F238E27FC236}">
                <a16:creationId xmlns:a16="http://schemas.microsoft.com/office/drawing/2014/main" id="{68A4067F-B785-AE44-AFA8-BB229031E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04745"/>
            <a:ext cx="10955700" cy="462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Forecasting (solar power, extreme events, carbon prices)</a:t>
            </a:r>
            <a:endParaRPr b="1" dirty="0">
              <a:solidFill>
                <a:schemeClr val="bg1">
                  <a:lumMod val="8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Remote sensing (emissions, infrastructure data, deforestation)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Optimizing systems (precision agriculture, heating and cooling)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Approximating time-intensive simulations (climate, energy)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Accelerated experimentation (batteries, nuclear fusion)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Data mining &amp; generation 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(disaster response, urban planning)</a:t>
            </a:r>
            <a:endParaRPr lang="en-US" dirty="0">
              <a:latin typeface="Source Sans Pro"/>
              <a:ea typeface="Source Sans Pro"/>
              <a:cs typeface="Source Sans Pro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Predictive maintenance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(natural gas pipelines, resilient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1346831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  <a:t>Data Generation</a:t>
            </a:r>
            <a:b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</a:br>
            <a:r>
              <a:rPr lang="en-US" sz="2800" dirty="0">
                <a:sym typeface="Source Sans Pro"/>
              </a:rPr>
              <a:t>Example</a:t>
            </a:r>
            <a:r>
              <a:rPr lang="en-US" sz="2800" dirty="0"/>
              <a:t>: </a:t>
            </a:r>
            <a:r>
              <a:rPr lang="de-DE" sz="2800" dirty="0">
                <a:hlinkClick r:id="rId3"/>
              </a:rPr>
              <a:t>https://thisclimatedoesnotexist.com/</a:t>
            </a:r>
            <a:r>
              <a:rPr lang="de-DE" sz="2800" dirty="0"/>
              <a:t> </a:t>
            </a:r>
            <a:endParaRPr sz="3200" dirty="0"/>
          </a:p>
        </p:txBody>
      </p:sp>
      <p:sp>
        <p:nvSpPr>
          <p:cNvPr id="392" name="Google Shape;39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791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Motivation: </a:t>
            </a:r>
            <a:r>
              <a:rPr lang="de-DE" sz="2400" dirty="0" err="1"/>
              <a:t>Climate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impacts</a:t>
            </a:r>
            <a:r>
              <a:rPr lang="de-DE" sz="2400" dirty="0"/>
              <a:t> </a:t>
            </a:r>
            <a:r>
              <a:rPr lang="de-DE" sz="2400" dirty="0" err="1"/>
              <a:t>seem</a:t>
            </a:r>
            <a:r>
              <a:rPr lang="de-DE" sz="2400" dirty="0"/>
              <a:t> </a:t>
            </a:r>
            <a:r>
              <a:rPr lang="de-DE" sz="2400" dirty="0" err="1"/>
              <a:t>far</a:t>
            </a:r>
            <a:r>
              <a:rPr lang="de-DE" sz="2400" dirty="0"/>
              <a:t> </a:t>
            </a:r>
            <a:r>
              <a:rPr lang="de-DE" sz="2400" dirty="0" err="1"/>
              <a:t>away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people</a:t>
            </a:r>
            <a:r>
              <a:rPr lang="de-DE" sz="2400" dirty="0"/>
              <a:t>.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 err="1"/>
              <a:t>Use</a:t>
            </a:r>
            <a:r>
              <a:rPr lang="de-DE" sz="2400" b="1" dirty="0"/>
              <a:t> </a:t>
            </a:r>
            <a:r>
              <a:rPr lang="de-DE" sz="2400" b="1" dirty="0" err="1"/>
              <a:t>case</a:t>
            </a:r>
            <a:r>
              <a:rPr lang="de-DE" sz="2400" b="1" dirty="0"/>
              <a:t>: </a:t>
            </a:r>
            <a:r>
              <a:rPr lang="de-DE" sz="2400" dirty="0" err="1"/>
              <a:t>Generate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</a:t>
            </a:r>
            <a:r>
              <a:rPr lang="de-DE" sz="2400" dirty="0" err="1"/>
              <a:t>climate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impacts</a:t>
            </a:r>
            <a:r>
              <a:rPr lang="de-DE" sz="2400" dirty="0"/>
              <a:t> on Google Earth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increase</a:t>
            </a:r>
            <a:r>
              <a:rPr lang="de-DE" sz="2400" dirty="0"/>
              <a:t> </a:t>
            </a:r>
            <a:r>
              <a:rPr lang="de-DE" sz="2400" dirty="0" err="1"/>
              <a:t>awareness</a:t>
            </a:r>
            <a:r>
              <a:rPr lang="de-DE" sz="2400" dirty="0"/>
              <a:t>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AI: </a:t>
            </a:r>
            <a:r>
              <a:rPr lang="de-DE" sz="2400" dirty="0"/>
              <a:t>Generative </a:t>
            </a:r>
            <a:r>
              <a:rPr lang="de-DE" sz="2400" dirty="0" err="1"/>
              <a:t>models</a:t>
            </a:r>
            <a:r>
              <a:rPr lang="de-DE" sz="2400" dirty="0"/>
              <a:t> </a:t>
            </a:r>
            <a:r>
              <a:rPr lang="de-DE" sz="2400" dirty="0" err="1"/>
              <a:t>learn</a:t>
            </a:r>
            <a:r>
              <a:rPr lang="de-DE" sz="2400" dirty="0"/>
              <a:t> </a:t>
            </a:r>
            <a:r>
              <a:rPr lang="de-DE" sz="2400" dirty="0" err="1"/>
              <a:t>patterns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real </a:t>
            </a:r>
            <a:r>
              <a:rPr lang="de-DE" sz="2400" dirty="0" err="1"/>
              <a:t>data</a:t>
            </a:r>
            <a:r>
              <a:rPr lang="de-DE" sz="2400" dirty="0"/>
              <a:t> on </a:t>
            </a:r>
            <a:r>
              <a:rPr lang="de-DE" sz="2400" dirty="0" err="1"/>
              <a:t>disasters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combine</a:t>
            </a:r>
            <a:r>
              <a:rPr lang="de-DE" sz="2400" dirty="0"/>
              <a:t> </a:t>
            </a:r>
            <a:r>
              <a:rPr lang="de-DE" sz="2400" dirty="0" err="1"/>
              <a:t>them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real </a:t>
            </a:r>
            <a:r>
              <a:rPr lang="de-DE" sz="2400" dirty="0" err="1"/>
              <a:t>images</a:t>
            </a:r>
            <a:r>
              <a:rPr lang="de-DE" sz="2400" dirty="0"/>
              <a:t>. </a:t>
            </a:r>
          </a:p>
        </p:txBody>
      </p:sp>
      <p:sp>
        <p:nvSpPr>
          <p:cNvPr id="390" name="Google Shape;39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7" name="Picture 2" descr="Synthetic image of TU Berlin flooded.">
            <a:extLst>
              <a:ext uri="{FF2B5EF4-FFF2-40B4-BE49-F238E27FC236}">
                <a16:creationId xmlns:a16="http://schemas.microsoft.com/office/drawing/2014/main" id="{27899D6A-E440-A649-B015-52BBEDFAE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3989" y="1843108"/>
            <a:ext cx="44767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24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F04A4-DEE6-BD47-A035-DDF0465A4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EB0E2-DABA-F646-A740-CC13C0ABB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847A06-59C5-C84B-9968-531DDE38B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5" name="Google Shape;223;p39">
            <a:extLst>
              <a:ext uri="{FF2B5EF4-FFF2-40B4-BE49-F238E27FC236}">
                <a16:creationId xmlns:a16="http://schemas.microsoft.com/office/drawing/2014/main" id="{F15597D2-1177-2041-8035-E205CAA06A82}"/>
              </a:ext>
            </a:extLst>
          </p:cNvPr>
          <p:cNvSpPr txBox="1">
            <a:spLocks/>
          </p:cNvSpPr>
          <p:nvPr/>
        </p:nvSpPr>
        <p:spPr>
          <a:xfrm>
            <a:off x="1188720" y="2675731"/>
            <a:ext cx="97840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70C0"/>
              </a:buClr>
              <a:buSzPts val="3800"/>
            </a:pPr>
            <a: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Climate Change, so how bad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78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791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Motivation: </a:t>
            </a:r>
            <a:r>
              <a:rPr lang="de-DE" sz="2400" dirty="0" err="1"/>
              <a:t>Climate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impacts</a:t>
            </a:r>
            <a:r>
              <a:rPr lang="de-DE" sz="2400" dirty="0"/>
              <a:t> </a:t>
            </a:r>
            <a:r>
              <a:rPr lang="de-DE" sz="2400" dirty="0" err="1"/>
              <a:t>seem</a:t>
            </a:r>
            <a:r>
              <a:rPr lang="de-DE" sz="2400" dirty="0"/>
              <a:t> </a:t>
            </a:r>
            <a:r>
              <a:rPr lang="de-DE" sz="2400" dirty="0" err="1"/>
              <a:t>far</a:t>
            </a:r>
            <a:r>
              <a:rPr lang="de-DE" sz="2400" dirty="0"/>
              <a:t> </a:t>
            </a:r>
            <a:r>
              <a:rPr lang="de-DE" sz="2400" dirty="0" err="1"/>
              <a:t>away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people</a:t>
            </a:r>
            <a:r>
              <a:rPr lang="de-DE" sz="2400" dirty="0"/>
              <a:t>.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 err="1"/>
              <a:t>Use</a:t>
            </a:r>
            <a:r>
              <a:rPr lang="de-DE" sz="2400" b="1" dirty="0"/>
              <a:t> </a:t>
            </a:r>
            <a:r>
              <a:rPr lang="de-DE" sz="2400" b="1" dirty="0" err="1"/>
              <a:t>case</a:t>
            </a:r>
            <a:r>
              <a:rPr lang="de-DE" sz="2400" b="1" dirty="0"/>
              <a:t>: </a:t>
            </a:r>
            <a:r>
              <a:rPr lang="de-DE" sz="2400" dirty="0" err="1"/>
              <a:t>Generate</a:t>
            </a:r>
            <a:r>
              <a:rPr lang="de-DE" sz="2400" dirty="0"/>
              <a:t> </a:t>
            </a:r>
            <a:r>
              <a:rPr lang="de-DE" sz="2400" dirty="0" err="1"/>
              <a:t>synthetic</a:t>
            </a:r>
            <a:r>
              <a:rPr lang="de-DE" sz="2400" dirty="0"/>
              <a:t> </a:t>
            </a:r>
            <a:r>
              <a:rPr lang="de-DE" sz="2400" dirty="0" err="1"/>
              <a:t>climate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impacts</a:t>
            </a:r>
            <a:r>
              <a:rPr lang="de-DE" sz="2400" dirty="0"/>
              <a:t> on Google Earth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increase</a:t>
            </a:r>
            <a:r>
              <a:rPr lang="de-DE" sz="2400" dirty="0"/>
              <a:t> </a:t>
            </a:r>
            <a:r>
              <a:rPr lang="de-DE" sz="2400" dirty="0" err="1"/>
              <a:t>awareness</a:t>
            </a:r>
            <a:r>
              <a:rPr lang="de-DE" sz="2400" dirty="0"/>
              <a:t>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AI: </a:t>
            </a:r>
            <a:r>
              <a:rPr lang="de-DE" sz="2400" dirty="0"/>
              <a:t>Generative </a:t>
            </a:r>
            <a:r>
              <a:rPr lang="de-DE" sz="2400" dirty="0" err="1"/>
              <a:t>models</a:t>
            </a:r>
            <a:r>
              <a:rPr lang="de-DE" sz="2400" dirty="0"/>
              <a:t> </a:t>
            </a:r>
            <a:r>
              <a:rPr lang="de-DE" sz="2400" dirty="0" err="1"/>
              <a:t>learn</a:t>
            </a:r>
            <a:r>
              <a:rPr lang="de-DE" sz="2400" dirty="0"/>
              <a:t> </a:t>
            </a:r>
            <a:r>
              <a:rPr lang="de-DE" sz="2400" dirty="0" err="1"/>
              <a:t>patterns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real </a:t>
            </a:r>
            <a:r>
              <a:rPr lang="de-DE" sz="2400" dirty="0" err="1"/>
              <a:t>data</a:t>
            </a:r>
            <a:r>
              <a:rPr lang="de-DE" sz="2400" dirty="0"/>
              <a:t> on </a:t>
            </a:r>
            <a:r>
              <a:rPr lang="de-DE" sz="2400" dirty="0" err="1"/>
              <a:t>disasters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combine</a:t>
            </a:r>
            <a:r>
              <a:rPr lang="de-DE" sz="2400" dirty="0"/>
              <a:t> </a:t>
            </a:r>
            <a:r>
              <a:rPr lang="de-DE" sz="2400" dirty="0" err="1"/>
              <a:t>them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real </a:t>
            </a:r>
            <a:r>
              <a:rPr lang="de-DE" sz="2400" dirty="0" err="1"/>
              <a:t>images</a:t>
            </a:r>
            <a:r>
              <a:rPr lang="de-DE" sz="2400" dirty="0"/>
              <a:t>. </a:t>
            </a:r>
          </a:p>
        </p:txBody>
      </p:sp>
      <p:sp>
        <p:nvSpPr>
          <p:cNvPr id="390" name="Google Shape;39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6" name="Picture 6" descr="Synthetic image of park burning.">
            <a:extLst>
              <a:ext uri="{FF2B5EF4-FFF2-40B4-BE49-F238E27FC236}">
                <a16:creationId xmlns:a16="http://schemas.microsoft.com/office/drawing/2014/main" id="{25000003-6408-9746-A201-466D55499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9594" y="1888524"/>
            <a:ext cx="4225539" cy="422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91;p13">
            <a:extLst>
              <a:ext uri="{FF2B5EF4-FFF2-40B4-BE49-F238E27FC236}">
                <a16:creationId xmlns:a16="http://schemas.microsoft.com/office/drawing/2014/main" id="{99C1B17D-6D73-4B4D-9A96-7847B49703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  <a:t>Data Generation</a:t>
            </a:r>
            <a:b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</a:br>
            <a:r>
              <a:rPr lang="en-US" sz="2800" dirty="0">
                <a:sym typeface="Source Sans Pro"/>
              </a:rPr>
              <a:t>Example</a:t>
            </a:r>
            <a:r>
              <a:rPr lang="en-US" sz="2800" dirty="0"/>
              <a:t>: </a:t>
            </a:r>
            <a:r>
              <a:rPr lang="de-DE" sz="2800" dirty="0">
                <a:hlinkClick r:id="rId4"/>
              </a:rPr>
              <a:t>https://thisclimatedoesnotexist.com/</a:t>
            </a:r>
            <a:r>
              <a:rPr lang="de-DE" sz="2800" dirty="0"/>
              <a:t> 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92613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B364743C-E8CF-EE42-885C-6311EEA2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3147"/>
            <a:ext cx="12192000" cy="68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" name="Google Shape;278;p44"/>
          <p:cNvSpPr/>
          <p:nvPr/>
        </p:nvSpPr>
        <p:spPr>
          <a:xfrm>
            <a:off x="0" y="-17100"/>
            <a:ext cx="12192000" cy="6875100"/>
          </a:xfrm>
          <a:prstGeom prst="rect">
            <a:avLst/>
          </a:prstGeom>
          <a:solidFill>
            <a:srgbClr val="FFFFFF">
              <a:alpha val="91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92;p52">
            <a:extLst>
              <a:ext uri="{FF2B5EF4-FFF2-40B4-BE49-F238E27FC236}">
                <a16:creationId xmlns:a16="http://schemas.microsoft.com/office/drawing/2014/main" id="{4916EA4E-581E-6F49-A218-115CAF669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22728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Source Sans Pro"/>
              <a:buNone/>
            </a:pPr>
            <a:r>
              <a:rPr lang="en-US" sz="3800" b="1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Recurring themes</a:t>
            </a:r>
            <a:endParaRPr/>
          </a:p>
        </p:txBody>
      </p:sp>
      <p:sp>
        <p:nvSpPr>
          <p:cNvPr id="9" name="Google Shape;394;p52">
            <a:extLst>
              <a:ext uri="{FF2B5EF4-FFF2-40B4-BE49-F238E27FC236}">
                <a16:creationId xmlns:a16="http://schemas.microsoft.com/office/drawing/2014/main" id="{68A4067F-B785-AE44-AFA8-BB229031E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04745"/>
            <a:ext cx="11353800" cy="462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Forecasting (solar power, extreme events, carbon prices)</a:t>
            </a:r>
            <a:endParaRPr b="1" dirty="0">
              <a:solidFill>
                <a:schemeClr val="bg1">
                  <a:lumMod val="8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Remote sensing (emissions, infrastructure data, deforestation)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Optimizing systems (precision agriculture, heating and cooling)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Approximating time-intensive simulations (climate, energy)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Accelerated experimentation (batteries, nuclear fusion)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mining &amp; generation (disaster response, urban planning)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Source Sans Pro"/>
              <a:ea typeface="Source Sans Pro"/>
              <a:cs typeface="Source Sans Pro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Predictive maintenance 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(natural gas pipelines, resilient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64916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76A-9686-B44E-A981-2AB66B41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62ED22-378F-E548-AAF5-A3BD35817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6B5A9B-F6E2-7040-B3D2-6FB6277FE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 descr="Image of a toolbox.">
            <a:extLst>
              <a:ext uri="{FF2B5EF4-FFF2-40B4-BE49-F238E27FC236}">
                <a16:creationId xmlns:a16="http://schemas.microsoft.com/office/drawing/2014/main" id="{E0F54141-5588-F740-AC1A-34E849279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0596"/>
            <a:ext cx="12192000" cy="650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3D7CF2D-04C5-CA48-8EFA-F3D24C4EFBEB}"/>
              </a:ext>
            </a:extLst>
          </p:cNvPr>
          <p:cNvSpPr/>
          <p:nvPr/>
        </p:nvSpPr>
        <p:spPr>
          <a:xfrm>
            <a:off x="0" y="6593697"/>
            <a:ext cx="121920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Image: </a:t>
            </a:r>
            <a:r>
              <a:rPr lang="de-DE" sz="900" dirty="0">
                <a:hlinkClick r:id="rId3"/>
              </a:rPr>
              <a:t>https://www.piqsels.com/de/public-domain-photo-onevo/</a:t>
            </a:r>
            <a:r>
              <a:rPr lang="de-D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5892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231F67-1B41-C544-A25A-8F153FFCC6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F09BF93-3748-4C85-A40E-6CE8D618504B}" type="slidenum">
              <a:rPr lang="en-US" noProof="0" smtClean="0">
                <a:solidFill>
                  <a:srgbClr val="8E9295"/>
                </a:solidFill>
              </a:rPr>
              <a:pPr>
                <a:defRPr/>
              </a:pPr>
              <a:t>23</a:t>
            </a:fld>
            <a:endParaRPr lang="en-US" noProof="0">
              <a:solidFill>
                <a:srgbClr val="8E9295"/>
              </a:solidFill>
            </a:endParaRPr>
          </a:p>
        </p:txBody>
      </p:sp>
      <p:pic>
        <p:nvPicPr>
          <p:cNvPr id="5" name="Grafik 4" descr="Image of a bike with stolen parts.">
            <a:extLst>
              <a:ext uri="{FF2B5EF4-FFF2-40B4-BE49-F238E27FC236}">
                <a16:creationId xmlns:a16="http://schemas.microsoft.com/office/drawing/2014/main" id="{FD5D56E4-3A5B-384D-BB62-BBDEDBF243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6" y="0"/>
            <a:ext cx="12187214" cy="659511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4EE927A-4BD0-8D45-8A10-C23BE192C50A}"/>
              </a:ext>
            </a:extLst>
          </p:cNvPr>
          <p:cNvSpPr/>
          <p:nvPr/>
        </p:nvSpPr>
        <p:spPr>
          <a:xfrm>
            <a:off x="0" y="6606059"/>
            <a:ext cx="121920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Image: </a:t>
            </a:r>
            <a:r>
              <a:rPr lang="de-DE" sz="900" dirty="0">
                <a:hlinkClick r:id="rId3"/>
              </a:rPr>
              <a:t>https://www.flickr.com/photos/ep_jhu/4770392109/</a:t>
            </a:r>
            <a:r>
              <a:rPr lang="de-D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9402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  <a:t>Predictive maintenance</a:t>
            </a:r>
            <a:b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</a:br>
            <a:r>
              <a:rPr lang="en-US" sz="2800" dirty="0"/>
              <a:t>Example: Deutsche Bahn</a:t>
            </a:r>
            <a:endParaRPr sz="3200" dirty="0"/>
          </a:p>
        </p:txBody>
      </p:sp>
      <p:sp>
        <p:nvSpPr>
          <p:cNvPr id="392" name="Google Shape;392;p13"/>
          <p:cNvSpPr txBox="1">
            <a:spLocks noGrp="1"/>
          </p:cNvSpPr>
          <p:nvPr>
            <p:ph type="body" idx="1"/>
          </p:nvPr>
        </p:nvSpPr>
        <p:spPr>
          <a:xfrm>
            <a:off x="492318" y="1814195"/>
            <a:ext cx="6331392" cy="465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Motivation: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operation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efficient</a:t>
            </a:r>
            <a:r>
              <a:rPr lang="de-DE" sz="2400" dirty="0"/>
              <a:t>,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cost-effective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less</a:t>
            </a:r>
            <a:r>
              <a:rPr lang="de-DE" sz="2400" dirty="0"/>
              <a:t> </a:t>
            </a:r>
            <a:r>
              <a:rPr lang="de-DE" sz="2400" dirty="0" err="1"/>
              <a:t>error-prone</a:t>
            </a:r>
            <a:r>
              <a:rPr lang="de-DE" sz="2400" dirty="0"/>
              <a:t>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 err="1"/>
              <a:t>Use</a:t>
            </a:r>
            <a:r>
              <a:rPr lang="de-DE" sz="2400" b="1" dirty="0"/>
              <a:t> </a:t>
            </a:r>
            <a:r>
              <a:rPr lang="de-DE" sz="2400" b="1" dirty="0" err="1"/>
              <a:t>case</a:t>
            </a:r>
            <a:r>
              <a:rPr lang="de-DE" sz="2400" b="1" dirty="0"/>
              <a:t>: </a:t>
            </a:r>
            <a:r>
              <a:rPr lang="de-DE" sz="2400" dirty="0"/>
              <a:t>Deutsche Bahn </a:t>
            </a:r>
            <a:r>
              <a:rPr lang="de-DE" sz="2400" dirty="0" err="1"/>
              <a:t>uses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operation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railroad</a:t>
            </a:r>
            <a:r>
              <a:rPr lang="de-DE" sz="2400" dirty="0"/>
              <a:t> </a:t>
            </a:r>
            <a:r>
              <a:rPr lang="de-DE" sz="2400" dirty="0" err="1"/>
              <a:t>facilities</a:t>
            </a:r>
            <a:r>
              <a:rPr lang="de-DE" sz="2400" dirty="0"/>
              <a:t>, e.g.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maintenance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track</a:t>
            </a:r>
            <a:r>
              <a:rPr lang="de-DE" sz="2400" dirty="0"/>
              <a:t> </a:t>
            </a:r>
            <a:r>
              <a:rPr lang="de-DE" sz="2400" dirty="0" err="1"/>
              <a:t>switches</a:t>
            </a:r>
            <a:r>
              <a:rPr lang="de-DE" sz="2400" dirty="0"/>
              <a:t>.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AI: </a:t>
            </a:r>
            <a:r>
              <a:rPr lang="de-DE" sz="2400" dirty="0"/>
              <a:t>Analysis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</a:t>
            </a:r>
            <a:r>
              <a:rPr lang="de-DE" sz="2400" dirty="0" err="1"/>
              <a:t>deviations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predict</a:t>
            </a:r>
            <a:r>
              <a:rPr lang="de-DE" sz="2400" dirty="0"/>
              <a:t> </a:t>
            </a:r>
            <a:r>
              <a:rPr lang="de-DE" sz="2400" dirty="0" err="1"/>
              <a:t>maintenance</a:t>
            </a:r>
            <a:r>
              <a:rPr lang="de-DE" sz="2400" dirty="0"/>
              <a:t> </a:t>
            </a:r>
            <a:r>
              <a:rPr lang="de-DE" sz="2400" dirty="0" err="1"/>
              <a:t>needs</a:t>
            </a:r>
            <a:r>
              <a:rPr lang="de-DE" sz="2400" dirty="0"/>
              <a:t>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 lang="de-DE" sz="2400" dirty="0"/>
          </a:p>
        </p:txBody>
      </p:sp>
      <p:sp>
        <p:nvSpPr>
          <p:cNvPr id="390" name="Google Shape;39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94" name="Google Shape;394;p13"/>
          <p:cNvSpPr txBox="1"/>
          <p:nvPr/>
        </p:nvSpPr>
        <p:spPr>
          <a:xfrm>
            <a:off x="146436" y="6451500"/>
            <a:ext cx="648296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800" dirty="0"/>
              <a:t>Image: </a:t>
            </a:r>
            <a:r>
              <a:rPr lang="en-US" sz="800" dirty="0" err="1">
                <a:latin typeface="Calibri"/>
                <a:ea typeface="Calibri"/>
                <a:cs typeface="Calibri"/>
                <a:sym typeface="Calibri"/>
              </a:rPr>
              <a:t>Wikicommons</a:t>
            </a:r>
            <a:endParaRPr lang="de-DE" sz="800" dirty="0"/>
          </a:p>
        </p:txBody>
      </p:sp>
      <p:pic>
        <p:nvPicPr>
          <p:cNvPr id="9" name="Picture 4" descr="Image of a train.">
            <a:extLst>
              <a:ext uri="{FF2B5EF4-FFF2-40B4-BE49-F238E27FC236}">
                <a16:creationId xmlns:a16="http://schemas.microsoft.com/office/drawing/2014/main" id="{25959E4B-62EF-514A-9697-6D39AF347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45817" y="1889924"/>
            <a:ext cx="4259717" cy="38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08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  <a:t>Predictive maintenance</a:t>
            </a:r>
            <a:b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</a:br>
            <a:r>
              <a:rPr lang="en-US" sz="2800" dirty="0"/>
              <a:t>Example: Airport</a:t>
            </a:r>
            <a:endParaRPr sz="3200" dirty="0"/>
          </a:p>
        </p:txBody>
      </p:sp>
      <p:sp>
        <p:nvSpPr>
          <p:cNvPr id="392" name="Google Shape;392;p13"/>
          <p:cNvSpPr txBox="1">
            <a:spLocks noGrp="1"/>
          </p:cNvSpPr>
          <p:nvPr>
            <p:ph type="body" idx="1"/>
          </p:nvPr>
        </p:nvSpPr>
        <p:spPr>
          <a:xfrm>
            <a:off x="492318" y="1814195"/>
            <a:ext cx="633139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Motivation: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operation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efficient</a:t>
            </a:r>
            <a:r>
              <a:rPr lang="de-DE" sz="2400" dirty="0"/>
              <a:t>,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cost-effective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less</a:t>
            </a:r>
            <a:r>
              <a:rPr lang="de-DE" sz="2400" dirty="0"/>
              <a:t> </a:t>
            </a:r>
            <a:r>
              <a:rPr lang="de-DE" sz="2400" dirty="0" err="1"/>
              <a:t>error-prone</a:t>
            </a:r>
            <a:r>
              <a:rPr lang="de-DE" sz="2400" dirty="0"/>
              <a:t>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 err="1"/>
              <a:t>Use</a:t>
            </a:r>
            <a:r>
              <a:rPr lang="de-DE" sz="2400" b="1" dirty="0"/>
              <a:t> </a:t>
            </a:r>
            <a:r>
              <a:rPr lang="de-DE" sz="2400" b="1" dirty="0" err="1"/>
              <a:t>case</a:t>
            </a:r>
            <a:r>
              <a:rPr lang="de-DE" sz="2400" b="1" dirty="0"/>
              <a:t>: </a:t>
            </a:r>
            <a:r>
              <a:rPr lang="de-DE" sz="2400" dirty="0"/>
              <a:t>Airports </a:t>
            </a:r>
            <a:r>
              <a:rPr lang="de-DE" sz="2400" dirty="0" err="1"/>
              <a:t>uses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operation</a:t>
            </a:r>
            <a:r>
              <a:rPr lang="de-DE" sz="2400" dirty="0"/>
              <a:t>, e.g.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maintenance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baggage</a:t>
            </a:r>
            <a:r>
              <a:rPr lang="de-DE" sz="2400" dirty="0"/>
              <a:t> </a:t>
            </a:r>
            <a:r>
              <a:rPr lang="de-DE" sz="2400" dirty="0" err="1"/>
              <a:t>handling</a:t>
            </a:r>
            <a:r>
              <a:rPr lang="de-DE" sz="2400" dirty="0"/>
              <a:t> </a:t>
            </a:r>
            <a:r>
              <a:rPr lang="de-DE" sz="2400" dirty="0" err="1"/>
              <a:t>systems</a:t>
            </a:r>
            <a:r>
              <a:rPr lang="de-DE" sz="2400" dirty="0"/>
              <a:t>, </a:t>
            </a:r>
            <a:r>
              <a:rPr lang="de-DE" sz="2400" dirty="0" err="1"/>
              <a:t>elevators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escalators</a:t>
            </a:r>
            <a:r>
              <a:rPr lang="de-DE" sz="2400" dirty="0"/>
              <a:t>.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de-DE" sz="2400" b="1" dirty="0"/>
              <a:t>AI: </a:t>
            </a:r>
            <a:r>
              <a:rPr lang="de-DE" sz="2400" dirty="0"/>
              <a:t>Analysis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</a:t>
            </a:r>
            <a:r>
              <a:rPr lang="de-DE" sz="2400" dirty="0" err="1"/>
              <a:t>deviations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predict</a:t>
            </a:r>
            <a:r>
              <a:rPr lang="de-DE" sz="2400" dirty="0"/>
              <a:t> </a:t>
            </a:r>
            <a:r>
              <a:rPr lang="de-DE" sz="2400" dirty="0" err="1"/>
              <a:t>maintenance</a:t>
            </a:r>
            <a:r>
              <a:rPr lang="de-DE" sz="2400" dirty="0"/>
              <a:t> </a:t>
            </a:r>
            <a:r>
              <a:rPr lang="de-DE" sz="2400" dirty="0" err="1"/>
              <a:t>needs</a:t>
            </a:r>
            <a:r>
              <a:rPr lang="de-DE" sz="2400" dirty="0"/>
              <a:t>.</a:t>
            </a:r>
          </a:p>
        </p:txBody>
      </p:sp>
      <p:sp>
        <p:nvSpPr>
          <p:cNvPr id="390" name="Google Shape;39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94" name="Google Shape;394;p13"/>
          <p:cNvSpPr txBox="1"/>
          <p:nvPr/>
        </p:nvSpPr>
        <p:spPr>
          <a:xfrm>
            <a:off x="146436" y="6451500"/>
            <a:ext cx="648296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800" dirty="0"/>
              <a:t>Image: </a:t>
            </a:r>
            <a:r>
              <a:rPr lang="en-US" sz="800" dirty="0" err="1">
                <a:latin typeface="Calibri"/>
                <a:ea typeface="Calibri"/>
                <a:cs typeface="Calibri"/>
                <a:sym typeface="Calibri"/>
              </a:rPr>
              <a:t>Wikicommons</a:t>
            </a:r>
            <a:endParaRPr lang="de-DE" sz="800" dirty="0"/>
          </a:p>
        </p:txBody>
      </p:sp>
      <p:pic>
        <p:nvPicPr>
          <p:cNvPr id="7" name="Picture 2" descr="Image of an airport">
            <a:extLst>
              <a:ext uri="{FF2B5EF4-FFF2-40B4-BE49-F238E27FC236}">
                <a16:creationId xmlns:a16="http://schemas.microsoft.com/office/drawing/2014/main" id="{8533D955-4183-284F-9D18-4CFF40612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39819" y="1947002"/>
            <a:ext cx="4405745" cy="369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4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Source Sans Pro"/>
              <a:buNone/>
            </a:pPr>
            <a:r>
              <a:rPr lang="en-US" sz="3800" b="1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Important considerations</a:t>
            </a:r>
            <a:endParaRPr/>
          </a:p>
        </p:txBody>
      </p:sp>
      <p:sp>
        <p:nvSpPr>
          <p:cNvPr id="444" name="Google Shape;444;p56"/>
          <p:cNvSpPr txBox="1"/>
          <p:nvPr/>
        </p:nvSpPr>
        <p:spPr>
          <a:xfrm>
            <a:off x="12584784" y="667417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6"/>
          <p:cNvSpPr txBox="1">
            <a:spLocks noGrp="1"/>
          </p:cNvSpPr>
          <p:nvPr>
            <p:ph type="sldNum" idx="12"/>
          </p:nvPr>
        </p:nvSpPr>
        <p:spPr>
          <a:xfrm>
            <a:off x="9302364" y="647227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447" name="Google Shape;447;p56" descr="puzzle pieces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075" y="1753816"/>
            <a:ext cx="3366499" cy="28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 txBox="1">
            <a:spLocks noGrp="1"/>
          </p:cNvSpPr>
          <p:nvPr>
            <p:ph type="body" idx="1"/>
          </p:nvPr>
        </p:nvSpPr>
        <p:spPr>
          <a:xfrm>
            <a:off x="356616" y="1473339"/>
            <a:ext cx="8622792" cy="48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Aft>
                <a:spcPts val="2400"/>
              </a:spcAft>
              <a:buSzPts val="2800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ML/AI/Data Science are powerful tools and are on its own not good or bad for climate.</a:t>
            </a:r>
          </a:p>
          <a:p>
            <a:pPr marL="508000" indent="-457200">
              <a:lnSpc>
                <a:spcPct val="115000"/>
              </a:lnSpc>
              <a:spcAft>
                <a:spcPts val="2400"/>
              </a:spcAft>
              <a:buSzPts val="2800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ML is not a silver bullet! Not applicable everywhere.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231F67-1B41-C544-A25A-8F153FFCC6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F09BF93-3748-4C85-A40E-6CE8D618504B}" type="slidenum">
              <a:rPr lang="en-US" noProof="0" smtClean="0">
                <a:solidFill>
                  <a:srgbClr val="8E9295"/>
                </a:solidFill>
              </a:rPr>
              <a:pPr>
                <a:defRPr/>
              </a:pPr>
              <a:t>27</a:t>
            </a:fld>
            <a:endParaRPr lang="en-US" noProof="0">
              <a:solidFill>
                <a:srgbClr val="8E9295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4EE927A-4BD0-8D45-8A10-C23BE192C50A}"/>
              </a:ext>
            </a:extLst>
          </p:cNvPr>
          <p:cNvSpPr/>
          <p:nvPr/>
        </p:nvSpPr>
        <p:spPr>
          <a:xfrm>
            <a:off x="0" y="6606059"/>
            <a:ext cx="121920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Image: </a:t>
            </a:r>
            <a:r>
              <a:rPr lang="de-DE" sz="900" dirty="0">
                <a:hlinkClick r:id="rId2"/>
              </a:rPr>
              <a:t>https://pxhere.com/en/photo/895059</a:t>
            </a:r>
            <a:r>
              <a:rPr lang="de-DE" sz="900" dirty="0"/>
              <a:t> </a:t>
            </a:r>
          </a:p>
        </p:txBody>
      </p:sp>
      <p:pic>
        <p:nvPicPr>
          <p:cNvPr id="8194" name="Picture 2" descr="imag of a hammer cracking a nut">
            <a:extLst>
              <a:ext uri="{FF2B5EF4-FFF2-40B4-BE49-F238E27FC236}">
                <a16:creationId xmlns:a16="http://schemas.microsoft.com/office/drawing/2014/main" id="{E90E2063-8AC3-9C49-95B0-98F47DA8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9306" y="-8375"/>
            <a:ext cx="8053387" cy="64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920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231F67-1B41-C544-A25A-8F153FFCC6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F09BF93-3748-4C85-A40E-6CE8D618504B}" type="slidenum">
              <a:rPr lang="en-US" noProof="0" smtClean="0">
                <a:solidFill>
                  <a:srgbClr val="8E9295"/>
                </a:solidFill>
              </a:rPr>
              <a:pPr>
                <a:defRPr/>
              </a:pPr>
              <a:t>28</a:t>
            </a:fld>
            <a:endParaRPr lang="en-US" noProof="0">
              <a:solidFill>
                <a:srgbClr val="8E9295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4EE927A-4BD0-8D45-8A10-C23BE192C50A}"/>
              </a:ext>
            </a:extLst>
          </p:cNvPr>
          <p:cNvSpPr/>
          <p:nvPr/>
        </p:nvSpPr>
        <p:spPr>
          <a:xfrm>
            <a:off x="0" y="6606059"/>
            <a:ext cx="121920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Image: Tim </a:t>
            </a:r>
            <a:r>
              <a:rPr lang="de-DE" sz="900" dirty="0" err="1"/>
              <a:t>Reckmann</a:t>
            </a:r>
            <a:r>
              <a:rPr lang="de-DE" sz="900" dirty="0"/>
              <a:t> (</a:t>
            </a:r>
            <a:r>
              <a:rPr lang="de-DE" sz="900" dirty="0">
                <a:hlinkClick r:id="rId3"/>
              </a:rPr>
              <a:t>https://ccnull.de/foto/walnuss-im-nussknacker/1002529</a:t>
            </a:r>
            <a:r>
              <a:rPr lang="de-DE" sz="900" dirty="0"/>
              <a:t>)  </a:t>
            </a:r>
          </a:p>
        </p:txBody>
      </p:sp>
      <p:pic>
        <p:nvPicPr>
          <p:cNvPr id="16386" name="Picture 2" descr="nut in a nutcracker.">
            <a:extLst>
              <a:ext uri="{FF2B5EF4-FFF2-40B4-BE49-F238E27FC236}">
                <a16:creationId xmlns:a16="http://schemas.microsoft.com/office/drawing/2014/main" id="{F483B9CA-9A37-824B-8858-1CA31FEA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5072" y="0"/>
            <a:ext cx="9761855" cy="651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046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Source Sans Pro"/>
              <a:buNone/>
            </a:pPr>
            <a:r>
              <a:rPr lang="en-US" sz="3800" b="1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Important considerations</a:t>
            </a:r>
            <a:endParaRPr/>
          </a:p>
        </p:txBody>
      </p:sp>
      <p:sp>
        <p:nvSpPr>
          <p:cNvPr id="444" name="Google Shape;444;p56"/>
          <p:cNvSpPr txBox="1"/>
          <p:nvPr/>
        </p:nvSpPr>
        <p:spPr>
          <a:xfrm>
            <a:off x="12584784" y="667417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6"/>
          <p:cNvSpPr txBox="1">
            <a:spLocks noGrp="1"/>
          </p:cNvSpPr>
          <p:nvPr>
            <p:ph type="sldNum" idx="12"/>
          </p:nvPr>
        </p:nvSpPr>
        <p:spPr>
          <a:xfrm>
            <a:off x="9302364" y="647227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47" name="Google Shape;447;p5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075" y="1753816"/>
            <a:ext cx="3366499" cy="28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 txBox="1">
            <a:spLocks noGrp="1"/>
          </p:cNvSpPr>
          <p:nvPr>
            <p:ph type="body" idx="1"/>
          </p:nvPr>
        </p:nvSpPr>
        <p:spPr>
          <a:xfrm>
            <a:off x="356616" y="1473339"/>
            <a:ext cx="8622792" cy="48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Aft>
                <a:spcPts val="2400"/>
              </a:spcAft>
              <a:buSzPts val="2800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ML/AI/Data Science are powerful tools and are on its own not good or bad for climate.</a:t>
            </a:r>
          </a:p>
          <a:p>
            <a:pPr marL="508000" indent="-457200">
              <a:lnSpc>
                <a:spcPct val="115000"/>
              </a:lnSpc>
              <a:spcAft>
                <a:spcPts val="2400"/>
              </a:spcAft>
              <a:buSzPts val="2800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ML is not a silver bullet! Not applicable everywhere.</a:t>
            </a:r>
          </a:p>
          <a:p>
            <a:pPr marL="508000" indent="-45720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Where applicable, only </a:t>
            </a: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one part of the strategy</a:t>
            </a:r>
          </a:p>
        </p:txBody>
      </p:sp>
    </p:spTree>
    <p:extLst>
      <p:ext uri="{BB962C8B-B14F-4D97-AF65-F5344CB8AC3E}">
        <p14:creationId xmlns:p14="http://schemas.microsoft.com/office/powerpoint/2010/main" val="52407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1BA301-9157-5047-BCA1-27636053E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warming stripes by ed hawking showing the warming since 1850">
            <a:extLst>
              <a:ext uri="{FF2B5EF4-FFF2-40B4-BE49-F238E27FC236}">
                <a16:creationId xmlns:a16="http://schemas.microsoft.com/office/drawing/2014/main" id="{8B0FA637-110F-D240-AFA5-8E4A65EFE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612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231F67-1B41-C544-A25A-8F153FFCC6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F09BF93-3748-4C85-A40E-6CE8D618504B}" type="slidenum">
              <a:rPr lang="en-US" noProof="0" smtClean="0">
                <a:solidFill>
                  <a:srgbClr val="8E9295"/>
                </a:solidFill>
              </a:rPr>
              <a:pPr>
                <a:defRPr/>
              </a:pPr>
              <a:t>30</a:t>
            </a:fld>
            <a:endParaRPr lang="en-US" noProof="0">
              <a:solidFill>
                <a:srgbClr val="8E9295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4EE927A-4BD0-8D45-8A10-C23BE192C50A}"/>
              </a:ext>
            </a:extLst>
          </p:cNvPr>
          <p:cNvSpPr/>
          <p:nvPr/>
        </p:nvSpPr>
        <p:spPr>
          <a:xfrm>
            <a:off x="0" y="6606059"/>
            <a:ext cx="121920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Image: </a:t>
            </a:r>
            <a:r>
              <a:rPr lang="de-DE" sz="900" dirty="0">
                <a:hlinkClick r:id="rId2"/>
              </a:rPr>
              <a:t>https://pixabay.com/de/photos/hochwasser-rhein-rheinland-pfalz-3291249/</a:t>
            </a:r>
            <a:r>
              <a:rPr lang="de-DE" sz="900" dirty="0"/>
              <a:t>  </a:t>
            </a:r>
          </a:p>
        </p:txBody>
      </p:sp>
      <p:pic>
        <p:nvPicPr>
          <p:cNvPr id="7" name="Grafik 6" descr="Image of the flood in Germany">
            <a:extLst>
              <a:ext uri="{FF2B5EF4-FFF2-40B4-BE49-F238E27FC236}">
                <a16:creationId xmlns:a16="http://schemas.microsoft.com/office/drawing/2014/main" id="{3582A8CD-3DCB-1545-B8D1-17FE90585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057" y="0"/>
            <a:ext cx="12178945" cy="651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0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Source Sans Pro"/>
              <a:buNone/>
            </a:pPr>
            <a:r>
              <a:rPr lang="en-US" sz="3800" b="1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Important considerations</a:t>
            </a:r>
            <a:endParaRPr/>
          </a:p>
        </p:txBody>
      </p:sp>
      <p:sp>
        <p:nvSpPr>
          <p:cNvPr id="444" name="Google Shape;444;p56"/>
          <p:cNvSpPr txBox="1"/>
          <p:nvPr/>
        </p:nvSpPr>
        <p:spPr>
          <a:xfrm>
            <a:off x="12584784" y="667417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6"/>
          <p:cNvSpPr txBox="1">
            <a:spLocks noGrp="1"/>
          </p:cNvSpPr>
          <p:nvPr>
            <p:ph type="sldNum" idx="12"/>
          </p:nvPr>
        </p:nvSpPr>
        <p:spPr>
          <a:xfrm>
            <a:off x="9302364" y="647227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447" name="Google Shape;447;p5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075" y="1753816"/>
            <a:ext cx="3366499" cy="28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 txBox="1">
            <a:spLocks noGrp="1"/>
          </p:cNvSpPr>
          <p:nvPr>
            <p:ph type="body" idx="1"/>
          </p:nvPr>
        </p:nvSpPr>
        <p:spPr>
          <a:xfrm>
            <a:off x="356616" y="1473339"/>
            <a:ext cx="8622792" cy="48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Aft>
                <a:spcPts val="2400"/>
              </a:spcAft>
              <a:buSzPts val="2800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ML/AI/Data Science are powerful tools and are on its own not good or bad for climate.</a:t>
            </a:r>
          </a:p>
          <a:p>
            <a:pPr marL="508000" indent="-457200">
              <a:lnSpc>
                <a:spcPct val="115000"/>
              </a:lnSpc>
              <a:spcAft>
                <a:spcPts val="2400"/>
              </a:spcAft>
              <a:buSzPts val="2800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ML is not a silver bullet! Not applicable everywhere.</a:t>
            </a:r>
          </a:p>
          <a:p>
            <a:pPr marL="508000" indent="-45720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Where applicable, only </a:t>
            </a: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one part of the strategy</a:t>
            </a:r>
          </a:p>
          <a:p>
            <a:pPr marL="508000" indent="-45720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Work needs to be driven by relevant stakeholders, </a:t>
            </a:r>
            <a:r>
              <a:rPr lang="de-DE" b="1" dirty="0" err="1">
                <a:latin typeface="Source Sans Pro"/>
                <a:ea typeface="Source Sans Pro"/>
                <a:cs typeface="Source Sans Pro"/>
                <a:sym typeface="Source Sans Pro"/>
              </a:rPr>
              <a:t>collaboration</a:t>
            </a:r>
            <a:r>
              <a:rPr lang="de-DE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de-DE" dirty="0" err="1">
                <a:latin typeface="Source Sans Pro"/>
                <a:ea typeface="Source Sans Pro"/>
                <a:cs typeface="Source Sans Pro"/>
                <a:sym typeface="Source Sans Pro"/>
              </a:rPr>
              <a:t>is</a:t>
            </a:r>
            <a:r>
              <a:rPr lang="de-DE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de-DE" dirty="0" err="1">
                <a:latin typeface="Source Sans Pro"/>
                <a:ea typeface="Source Sans Pro"/>
                <a:cs typeface="Source Sans Pro"/>
                <a:sym typeface="Source Sans Pro"/>
              </a:rPr>
              <a:t>key</a:t>
            </a:r>
            <a:r>
              <a:rPr lang="de-DE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de-DE" dirty="0" err="1">
                <a:latin typeface="Source Sans Pro"/>
                <a:ea typeface="Source Sans Pro"/>
                <a:cs typeface="Source Sans Pro"/>
                <a:sym typeface="Source Sans Pro"/>
              </a:rPr>
              <a:t>to</a:t>
            </a:r>
            <a:r>
              <a:rPr lang="de-DE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de-DE" dirty="0" err="1">
                <a:latin typeface="Source Sans Pro"/>
                <a:ea typeface="Source Sans Pro"/>
                <a:cs typeface="Source Sans Pro"/>
                <a:sym typeface="Source Sans Pro"/>
              </a:rPr>
              <a:t>doing</a:t>
            </a:r>
            <a:r>
              <a:rPr lang="de-DE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de-DE" dirty="0" err="1">
                <a:latin typeface="Source Sans Pro"/>
                <a:ea typeface="Source Sans Pro"/>
                <a:cs typeface="Source Sans Pro"/>
                <a:sym typeface="Source Sans Pro"/>
              </a:rPr>
              <a:t>meaningful</a:t>
            </a:r>
            <a:r>
              <a:rPr lang="de-DE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de-DE" dirty="0" err="1"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r>
              <a:rPr lang="de-DE" dirty="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95001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 txBox="1">
            <a:spLocks noGrp="1"/>
          </p:cNvSpPr>
          <p:nvPr>
            <p:ph type="title" idx="4294967295"/>
          </p:nvPr>
        </p:nvSpPr>
        <p:spPr>
          <a:xfrm>
            <a:off x="415600" y="1869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Climate Change AI</a:t>
            </a:r>
            <a:endParaRPr sz="3800" b="1" dirty="0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700" i="1" dirty="0">
                <a:latin typeface="Source Sans Pro"/>
                <a:ea typeface="Source Sans Pro"/>
                <a:cs typeface="Source Sans Pro"/>
                <a:sym typeface="Source Sans Pro"/>
              </a:rPr>
              <a:t>An initiative to facilitate work in climate change and machine learning</a:t>
            </a:r>
            <a:endParaRPr sz="27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3" name="Google Shape;463;p5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64" name="Google Shape;464;p58" descr="climatechange.ai homepage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920" y="1377126"/>
            <a:ext cx="8778240" cy="44750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83;p60">
            <a:extLst>
              <a:ext uri="{FF2B5EF4-FFF2-40B4-BE49-F238E27FC236}">
                <a16:creationId xmlns:a16="http://schemas.microsoft.com/office/drawing/2014/main" id="{E5A02642-CBCD-0A4A-8032-62DF19E212E3}"/>
              </a:ext>
            </a:extLst>
          </p:cNvPr>
          <p:cNvSpPr txBox="1"/>
          <p:nvPr/>
        </p:nvSpPr>
        <p:spPr>
          <a:xfrm>
            <a:off x="3674986" y="5972073"/>
            <a:ext cx="9316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070C0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https://www.climatechange.ai/</a:t>
            </a:r>
            <a:endParaRPr sz="2500" dirty="0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510" name="Google Shape;510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183" y="1433200"/>
            <a:ext cx="767883" cy="76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213" y="2529997"/>
            <a:ext cx="767867" cy="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3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300" y="3626803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300" y="474025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3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215" y="5954232"/>
            <a:ext cx="767867" cy="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3"/>
          <p:cNvSpPr txBox="1"/>
          <p:nvPr/>
        </p:nvSpPr>
        <p:spPr>
          <a:xfrm>
            <a:off x="8720367" y="1433200"/>
            <a:ext cx="3325200" cy="50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Lato"/>
                <a:ea typeface="Lato"/>
                <a:cs typeface="Lato"/>
                <a:sym typeface="Lato"/>
              </a:rPr>
              <a:t>Calls for Submissions</a:t>
            </a:r>
            <a:br>
              <a:rPr lang="en-US" sz="2500">
                <a:latin typeface="Lato"/>
                <a:ea typeface="Lato"/>
                <a:cs typeface="Lato"/>
                <a:sym typeface="Lato"/>
              </a:rPr>
            </a:br>
            <a:br>
              <a:rPr lang="en-US" sz="2500">
                <a:latin typeface="Lato"/>
                <a:ea typeface="Lato"/>
                <a:cs typeface="Lato"/>
                <a:sym typeface="Lato"/>
              </a:rPr>
            </a:br>
            <a:r>
              <a:rPr lang="en-US" sz="2500">
                <a:latin typeface="Lato"/>
                <a:ea typeface="Lato"/>
                <a:cs typeface="Lato"/>
                <a:sym typeface="Lato"/>
              </a:rPr>
              <a:t>Funding</a:t>
            </a:r>
            <a:br>
              <a:rPr lang="en-US" sz="2500">
                <a:latin typeface="Lato"/>
                <a:ea typeface="Lato"/>
                <a:cs typeface="Lato"/>
                <a:sym typeface="Lato"/>
              </a:rPr>
            </a:br>
            <a:br>
              <a:rPr lang="en-US" sz="2500">
                <a:latin typeface="Lato"/>
                <a:ea typeface="Lato"/>
                <a:cs typeface="Lato"/>
                <a:sym typeface="Lato"/>
              </a:rPr>
            </a:br>
            <a:r>
              <a:rPr lang="en-US" sz="2500">
                <a:latin typeface="Lato"/>
                <a:ea typeface="Lato"/>
                <a:cs typeface="Lato"/>
                <a:sym typeface="Lato"/>
              </a:rPr>
              <a:t>Projects &amp; Courses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Lato"/>
                <a:ea typeface="Lato"/>
                <a:cs typeface="Lato"/>
                <a:sym typeface="Lato"/>
              </a:rPr>
              <a:t>Readings</a:t>
            </a:r>
            <a:br>
              <a:rPr lang="en-US" sz="2500">
                <a:latin typeface="Lato"/>
                <a:ea typeface="Lato"/>
                <a:cs typeface="Lato"/>
                <a:sym typeface="Lato"/>
              </a:rPr>
            </a:br>
            <a:br>
              <a:rPr lang="en-US" sz="2500">
                <a:latin typeface="Lato"/>
                <a:ea typeface="Lato"/>
                <a:cs typeface="Lato"/>
                <a:sym typeface="Lato"/>
              </a:rPr>
            </a:br>
            <a:r>
              <a:rPr lang="en-US" sz="2500">
                <a:latin typeface="Lato"/>
                <a:ea typeface="Lato"/>
                <a:cs typeface="Lato"/>
                <a:sym typeface="Lato"/>
              </a:rPr>
              <a:t>Jobs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6" name="Google Shape;51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9867" y="177199"/>
            <a:ext cx="1148333" cy="107816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900"/>
              <a:buFont typeface="Source Sans Pro"/>
              <a:buNone/>
            </a:pPr>
            <a:r>
              <a:rPr lang="en-US" sz="3900" b="1" dirty="0">
                <a:solidFill>
                  <a:srgbClr val="0070C0"/>
                </a:solidFill>
              </a:rPr>
              <a:t>Stay updated! CCAI Newsletter</a:t>
            </a:r>
            <a:endParaRPr dirty="0"/>
          </a:p>
        </p:txBody>
      </p:sp>
      <p:pic>
        <p:nvPicPr>
          <p:cNvPr id="518" name="Google Shape;518;p63" descr="climage chang ai newsletter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8" t="2229" r="5448"/>
          <a:stretch/>
        </p:blipFill>
        <p:spPr>
          <a:xfrm>
            <a:off x="614633" y="1508867"/>
            <a:ext cx="6265408" cy="433770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3"/>
          <p:cNvSpPr txBox="1"/>
          <p:nvPr/>
        </p:nvSpPr>
        <p:spPr>
          <a:xfrm>
            <a:off x="328500" y="5969767"/>
            <a:ext cx="9316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Source Sans Pro"/>
                <a:ea typeface="Source Sans Pro"/>
                <a:cs typeface="Source Sans Pro"/>
                <a:sym typeface="Source Sans Pro"/>
              </a:rPr>
              <a:t>Sign-up: </a:t>
            </a:r>
            <a:r>
              <a:rPr lang="en-US" sz="2500">
                <a:solidFill>
                  <a:srgbClr val="0070C0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https://www.climatechange.ai/newsletter</a:t>
            </a:r>
            <a:endParaRPr sz="2500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climage change ai summer school announcement">
            <a:extLst>
              <a:ext uri="{FF2B5EF4-FFF2-40B4-BE49-F238E27FC236}">
                <a16:creationId xmlns:a16="http://schemas.microsoft.com/office/drawing/2014/main" id="{F89FA8BC-4338-0E46-BAF9-2AC296F1CD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98" y="1884082"/>
            <a:ext cx="7827803" cy="490513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A9D2E0-A377-E54D-9CF7-AE3E3E8D6C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7" name="Google Shape;491;p61">
            <a:extLst>
              <a:ext uri="{FF2B5EF4-FFF2-40B4-BE49-F238E27FC236}">
                <a16:creationId xmlns:a16="http://schemas.microsoft.com/office/drawing/2014/main" id="{24A4B7F9-B25F-F943-81EF-E7C593347E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9867" y="177199"/>
            <a:ext cx="1148333" cy="10781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93;p61">
            <a:extLst>
              <a:ext uri="{FF2B5EF4-FFF2-40B4-BE49-F238E27FC236}">
                <a16:creationId xmlns:a16="http://schemas.microsoft.com/office/drawing/2014/main" id="{93DC01B8-4A6F-6F46-9E67-889AFF3DC9B1}"/>
              </a:ext>
            </a:extLst>
          </p:cNvPr>
          <p:cNvSpPr txBox="1"/>
          <p:nvPr/>
        </p:nvSpPr>
        <p:spPr>
          <a:xfrm>
            <a:off x="311933" y="270500"/>
            <a:ext cx="11568134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Climate Change AI Summer School 2022</a:t>
            </a:r>
            <a:endParaRPr sz="24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/>
            <a:r>
              <a:rPr lang="en-US" sz="2400" b="1" dirty="0">
                <a:latin typeface="Source Sans Pro"/>
                <a:ea typeface="Source Sans Pro"/>
                <a:cs typeface="Source Sans Pro"/>
                <a:sym typeface="Source Sans Pro"/>
              </a:rPr>
              <a:t>Apply (until 17.12.): </a:t>
            </a:r>
            <a:r>
              <a:rPr lang="en-US" sz="2500" dirty="0">
                <a:solidFill>
                  <a:srgbClr val="0070C0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</a:rPr>
              <a:t>https://</a:t>
            </a:r>
            <a:r>
              <a:rPr lang="en-US" sz="2500" dirty="0" err="1">
                <a:solidFill>
                  <a:srgbClr val="0070C0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</a:rPr>
              <a:t>www.climatechange.ai</a:t>
            </a:r>
            <a:r>
              <a:rPr lang="en-US" sz="2500" dirty="0">
                <a:solidFill>
                  <a:srgbClr val="0070C0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</a:rPr>
              <a:t>/events/summer_school2022/</a:t>
            </a:r>
            <a:r>
              <a:rPr lang="en-US" sz="24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4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76813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9867" y="177199"/>
            <a:ext cx="1148333" cy="107816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0"/>
          <p:cNvSpPr txBox="1">
            <a:spLocks noGrp="1"/>
          </p:cNvSpPr>
          <p:nvPr>
            <p:ph type="title"/>
          </p:nvPr>
        </p:nvSpPr>
        <p:spPr>
          <a:xfrm>
            <a:off x="112867" y="636654"/>
            <a:ext cx="596972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900"/>
              <a:buFont typeface="Source Sans Pro"/>
              <a:buNone/>
            </a:pPr>
            <a:r>
              <a:rPr lang="en-US" sz="3900" b="1" dirty="0">
                <a:solidFill>
                  <a:srgbClr val="0070C0"/>
                </a:solidFill>
              </a:rPr>
              <a:t>Paper search made easy</a:t>
            </a:r>
            <a:endParaRPr dirty="0"/>
          </a:p>
        </p:txBody>
      </p:sp>
      <p:sp>
        <p:nvSpPr>
          <p:cNvPr id="483" name="Google Shape;483;p60"/>
          <p:cNvSpPr txBox="1"/>
          <p:nvPr/>
        </p:nvSpPr>
        <p:spPr>
          <a:xfrm>
            <a:off x="163690" y="5451073"/>
            <a:ext cx="9316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070C0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https://www.climatechange.ai/papers</a:t>
            </a:r>
            <a:endParaRPr sz="2500" dirty="0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4" name="Google Shape;484;p60" descr="tool to search climagechange ai papers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694" y="2037806"/>
            <a:ext cx="5246397" cy="30937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82;p60">
            <a:extLst>
              <a:ext uri="{FF2B5EF4-FFF2-40B4-BE49-F238E27FC236}">
                <a16:creationId xmlns:a16="http://schemas.microsoft.com/office/drawing/2014/main" id="{DD6FDC4E-795B-C74D-BB68-1A32CE17BB28}"/>
              </a:ext>
            </a:extLst>
          </p:cNvPr>
          <p:cNvSpPr txBox="1">
            <a:spLocks/>
          </p:cNvSpPr>
          <p:nvPr/>
        </p:nvSpPr>
        <p:spPr>
          <a:xfrm>
            <a:off x="5939248" y="561202"/>
            <a:ext cx="596972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4587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458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458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458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4587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4587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4587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4587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87B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4587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70C0"/>
              </a:buClr>
              <a:buSzPts val="3900"/>
              <a:buFont typeface="Source Sans Pro"/>
              <a:buNone/>
            </a:pPr>
            <a:r>
              <a:rPr lang="en-US" sz="3900" b="1" dirty="0" err="1">
                <a:solidFill>
                  <a:srgbClr val="0070C0"/>
                </a:solidFill>
              </a:rPr>
              <a:t>Ressource</a:t>
            </a:r>
            <a:r>
              <a:rPr lang="en-US" sz="3900" b="1" dirty="0">
                <a:solidFill>
                  <a:srgbClr val="0070C0"/>
                </a:solidFill>
              </a:rPr>
              <a:t> Wiki</a:t>
            </a:r>
            <a:endParaRPr lang="en-US" dirty="0"/>
          </a:p>
        </p:txBody>
      </p:sp>
      <p:pic>
        <p:nvPicPr>
          <p:cNvPr id="2" name="Grafik 1" descr="climagechange ai wiki">
            <a:extLst>
              <a:ext uri="{FF2B5EF4-FFF2-40B4-BE49-F238E27FC236}">
                <a16:creationId xmlns:a16="http://schemas.microsoft.com/office/drawing/2014/main" id="{5B91346B-69B6-DD49-AA22-44871ADA822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2594" y="2082770"/>
            <a:ext cx="5970105" cy="3093762"/>
          </a:xfrm>
          <a:prstGeom prst="rect">
            <a:avLst/>
          </a:prstGeom>
        </p:spPr>
      </p:pic>
      <p:sp>
        <p:nvSpPr>
          <p:cNvPr id="9" name="Google Shape;483;p60">
            <a:extLst>
              <a:ext uri="{FF2B5EF4-FFF2-40B4-BE49-F238E27FC236}">
                <a16:creationId xmlns:a16="http://schemas.microsoft.com/office/drawing/2014/main" id="{F7352AB8-DF35-A842-898D-6AC6AEDA0863}"/>
              </a:ext>
            </a:extLst>
          </p:cNvPr>
          <p:cNvSpPr txBox="1"/>
          <p:nvPr/>
        </p:nvSpPr>
        <p:spPr>
          <a:xfrm>
            <a:off x="6795783" y="5496037"/>
            <a:ext cx="93165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US" sz="2500" dirty="0">
                <a:solidFill>
                  <a:srgbClr val="0070C0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</a:rPr>
              <a:t>https://</a:t>
            </a:r>
            <a:r>
              <a:rPr lang="en-US" sz="2500" dirty="0" err="1">
                <a:solidFill>
                  <a:srgbClr val="0070C0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</a:rPr>
              <a:t>wiki.climatechange.ai</a:t>
            </a:r>
            <a:r>
              <a:rPr lang="en-US" sz="2500" dirty="0">
                <a:solidFill>
                  <a:srgbClr val="0070C0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1" descr="climage change ai community platform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767" y="1487830"/>
            <a:ext cx="9704735" cy="5051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491" name="Google Shape;49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9867" y="177199"/>
            <a:ext cx="1148333" cy="107816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1"/>
          <p:cNvSpPr txBox="1">
            <a:spLocks noGrp="1"/>
          </p:cNvSpPr>
          <p:nvPr>
            <p:ph type="title"/>
          </p:nvPr>
        </p:nvSpPr>
        <p:spPr>
          <a:xfrm>
            <a:off x="2067" y="53483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900"/>
              <a:buFont typeface="Source Sans Pro"/>
              <a:buNone/>
            </a:pPr>
            <a:r>
              <a:rPr lang="en-US" sz="3900" b="1">
                <a:solidFill>
                  <a:srgbClr val="0070C0"/>
                </a:solidFill>
              </a:rPr>
              <a:t>Connect with the wider community!</a:t>
            </a:r>
            <a:endParaRPr/>
          </a:p>
        </p:txBody>
      </p:sp>
      <p:sp>
        <p:nvSpPr>
          <p:cNvPr id="493" name="Google Shape;493;p61"/>
          <p:cNvSpPr txBox="1"/>
          <p:nvPr/>
        </p:nvSpPr>
        <p:spPr>
          <a:xfrm>
            <a:off x="2088533" y="177200"/>
            <a:ext cx="93165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ource Sans Pro"/>
                <a:ea typeface="Source Sans Pro"/>
                <a:cs typeface="Source Sans Pro"/>
                <a:sym typeface="Source Sans Pro"/>
              </a:rPr>
              <a:t>                   </a:t>
            </a:r>
            <a:r>
              <a:rPr lang="en-US" sz="2500" b="1" dirty="0">
                <a:latin typeface="Source Sans Pro"/>
                <a:ea typeface="Source Sans Pro"/>
                <a:cs typeface="Source Sans Pro"/>
                <a:sym typeface="Source Sans Pro"/>
              </a:rPr>
              <a:t>Join us:   </a:t>
            </a:r>
            <a:r>
              <a:rPr lang="en-US" sz="2500" dirty="0">
                <a:solidFill>
                  <a:srgbClr val="0070C0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https://community.climatechange.ai/</a:t>
            </a:r>
            <a:endParaRPr sz="2500" dirty="0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4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17;p63">
            <a:extLst>
              <a:ext uri="{FF2B5EF4-FFF2-40B4-BE49-F238E27FC236}">
                <a16:creationId xmlns:a16="http://schemas.microsoft.com/office/drawing/2014/main" id="{54F8D381-C788-BF44-9256-5E77CAB4E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900"/>
              <a:buFont typeface="Source Sans Pro"/>
              <a:buNone/>
            </a:pPr>
            <a:r>
              <a:rPr lang="en-US" sz="3900" b="1" dirty="0">
                <a:solidFill>
                  <a:srgbClr val="0070C0"/>
                </a:solidFill>
              </a:rPr>
              <a:t>Join #save-the-climate on </a:t>
            </a:r>
            <a:r>
              <a:rPr lang="en-US" sz="3900" b="1" dirty="0" err="1">
                <a:solidFill>
                  <a:srgbClr val="0070C0"/>
                </a:solidFill>
              </a:rPr>
              <a:t>CorreAid</a:t>
            </a:r>
            <a:r>
              <a:rPr lang="en-US" sz="3900" b="1" dirty="0">
                <a:solidFill>
                  <a:srgbClr val="0070C0"/>
                </a:solidFill>
              </a:rPr>
              <a:t> Slack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DAFBAF-3881-8341-AC05-076951D69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70165C-18ED-1848-B7FD-63FAE296E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7" name="Grafik 6" descr="slack channel #save-the-climate at CorelAid">
            <a:extLst>
              <a:ext uri="{FF2B5EF4-FFF2-40B4-BE49-F238E27FC236}">
                <a16:creationId xmlns:a16="http://schemas.microsoft.com/office/drawing/2014/main" id="{E4AC6EB4-E185-FA4D-9D51-7CE20172E5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212" y="1154051"/>
            <a:ext cx="8997879" cy="53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F33CA9-CFAE-0A41-9E7B-87C919EC1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DF09BF93-3748-4C85-A40E-6CE8D618504B}" type="slidenum">
              <a:rPr lang="en-US" noProof="0" smtClean="0">
                <a:solidFill>
                  <a:srgbClr val="8E9295"/>
                </a:solidFill>
              </a:rPr>
              <a:pPr>
                <a:defRPr/>
              </a:pPr>
              <a:t>38</a:t>
            </a:fld>
            <a:endParaRPr lang="en-US" noProof="0">
              <a:solidFill>
                <a:srgbClr val="8E9295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2656E92-A2BF-EC49-8FE8-E639E32C0542}"/>
              </a:ext>
            </a:extLst>
          </p:cNvPr>
          <p:cNvSpPr txBox="1"/>
          <p:nvPr/>
        </p:nvSpPr>
        <p:spPr>
          <a:xfrm>
            <a:off x="300038" y="462662"/>
            <a:ext cx="9193426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de-DE" sz="2800" b="1" dirty="0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Berlin-</a:t>
            </a:r>
            <a:r>
              <a:rPr lang="de-DE" sz="2800" b="1" dirty="0" err="1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based</a:t>
            </a:r>
            <a:r>
              <a:rPr lang="de-DE" sz="2800" b="1" dirty="0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 Project: Q-</a:t>
            </a:r>
            <a:r>
              <a:rPr lang="de-DE" sz="2800" b="1" dirty="0" err="1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Trees</a:t>
            </a:r>
            <a:endParaRPr lang="de-DE" sz="2800" b="1" dirty="0">
              <a:solidFill>
                <a:srgbClr val="0070C0"/>
              </a:solidFill>
              <a:latin typeface="Source Sans Pro"/>
              <a:ea typeface="Source Sans Pro"/>
              <a:sym typeface="Calibri"/>
            </a:endParaRPr>
          </a:p>
          <a:p>
            <a:pPr algn="ctr">
              <a:spcAft>
                <a:spcPts val="400"/>
              </a:spcAft>
            </a:pPr>
            <a:r>
              <a:rPr lang="de-DE" sz="2800" b="1" dirty="0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AI </a:t>
            </a:r>
            <a:r>
              <a:rPr lang="de-DE" sz="2800" b="1" dirty="0" err="1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for</a:t>
            </a:r>
            <a:r>
              <a:rPr lang="de-DE" sz="2800" b="1" dirty="0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 </a:t>
            </a:r>
            <a:r>
              <a:rPr lang="de-DE" sz="2800" b="1" dirty="0" err="1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Climate</a:t>
            </a:r>
            <a:r>
              <a:rPr lang="de-DE" sz="2800" b="1" dirty="0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 Change </a:t>
            </a:r>
            <a:r>
              <a:rPr lang="de-DE" sz="2800" b="1" dirty="0" err="1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Adpation</a:t>
            </a:r>
            <a:r>
              <a:rPr lang="de-DE" sz="2800" b="1" dirty="0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 </a:t>
            </a:r>
            <a:r>
              <a:rPr lang="de-DE" sz="2800" b="1" dirty="0" err="1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of</a:t>
            </a:r>
            <a:r>
              <a:rPr lang="de-DE" sz="2800" b="1" dirty="0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 Urban </a:t>
            </a:r>
            <a:r>
              <a:rPr lang="de-DE" sz="2800" b="1" dirty="0" err="1">
                <a:solidFill>
                  <a:srgbClr val="0070C0"/>
                </a:solidFill>
                <a:latin typeface="Source Sans Pro"/>
                <a:ea typeface="Source Sans Pro"/>
                <a:sym typeface="Calibri"/>
              </a:rPr>
              <a:t>Trees</a:t>
            </a:r>
            <a:endParaRPr lang="de-DE" sz="2800" b="1" dirty="0">
              <a:solidFill>
                <a:srgbClr val="0070C0"/>
              </a:solidFill>
              <a:latin typeface="Source Sans Pro"/>
              <a:ea typeface="Source Sans Pro"/>
              <a:sym typeface="Calibri"/>
            </a:endParaRPr>
          </a:p>
        </p:txBody>
      </p:sp>
      <p:pic>
        <p:nvPicPr>
          <p:cNvPr id="12" name="Grafik 11" descr="q trees logo ">
            <a:extLst>
              <a:ext uri="{FF2B5EF4-FFF2-40B4-BE49-F238E27FC236}">
                <a16:creationId xmlns:a16="http://schemas.microsoft.com/office/drawing/2014/main" id="{1BF526C6-F16E-F643-AA0B-39388DA69E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38" y="1724179"/>
            <a:ext cx="3980184" cy="3980184"/>
          </a:xfrm>
          <a:prstGeom prst="rect">
            <a:avLst/>
          </a:prstGeom>
        </p:spPr>
      </p:pic>
      <p:pic>
        <p:nvPicPr>
          <p:cNvPr id="14" name="Picture 2" descr="Birds on Mars GmbH">
            <a:extLst>
              <a:ext uri="{FF2B5EF4-FFF2-40B4-BE49-F238E27FC236}">
                <a16:creationId xmlns:a16="http://schemas.microsoft.com/office/drawing/2014/main" id="{39C836C3-F787-6242-B9A1-EEAD2AE4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2969" y="315258"/>
            <a:ext cx="2422498" cy="12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2" name="Picture 2" descr="sreenshot of giess den kietz where one sees 3d models of buildings and GIS data of trees.">
            <a:extLst>
              <a:ext uri="{FF2B5EF4-FFF2-40B4-BE49-F238E27FC236}">
                <a16:creationId xmlns:a16="http://schemas.microsoft.com/office/drawing/2014/main" id="{3D77974A-0F0D-B94A-BCA9-66EADC863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2204" y="1547031"/>
            <a:ext cx="5516044" cy="3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CDC12CD-788F-994D-A936-5B4A225812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200" r="-4100"/>
          <a:stretch/>
        </p:blipFill>
        <p:spPr>
          <a:xfrm>
            <a:off x="8253457" y="3603223"/>
            <a:ext cx="3592010" cy="2225218"/>
          </a:xfrm>
          <a:prstGeom prst="rect">
            <a:avLst/>
          </a:prstGeom>
          <a:solidFill>
            <a:schemeClr val="lt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4068BDE-E491-BD44-A20C-D32AEF7478B1}"/>
              </a:ext>
            </a:extLst>
          </p:cNvPr>
          <p:cNvSpPr/>
          <p:nvPr/>
        </p:nvSpPr>
        <p:spPr>
          <a:xfrm>
            <a:off x="646193" y="6048573"/>
            <a:ext cx="3890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Check out (in a </a:t>
            </a:r>
            <a:r>
              <a:rPr lang="de-DE" b="1" dirty="0" err="1"/>
              <a:t>few</a:t>
            </a:r>
            <a:r>
              <a:rPr lang="de-DE" b="1" dirty="0"/>
              <a:t> </a:t>
            </a:r>
            <a:r>
              <a:rPr lang="de-DE" b="1" dirty="0" err="1"/>
              <a:t>weeks</a:t>
            </a:r>
            <a:r>
              <a:rPr lang="de-DE" b="1" dirty="0"/>
              <a:t>): </a:t>
            </a:r>
            <a:r>
              <a:rPr lang="de-DE" dirty="0">
                <a:hlinkClick r:id="rId7"/>
              </a:rPr>
              <a:t>https://qtrees.ai/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887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6"/>
          <p:cNvSpPr txBox="1">
            <a:spLocks noGrp="1"/>
          </p:cNvSpPr>
          <p:nvPr>
            <p:ph type="title" idx="4294967295"/>
          </p:nvPr>
        </p:nvSpPr>
        <p:spPr>
          <a:xfrm>
            <a:off x="415600" y="1869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Thanks!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7" name="Google Shape;547;p66"/>
          <p:cNvSpPr txBox="1">
            <a:spLocks noGrp="1"/>
          </p:cNvSpPr>
          <p:nvPr>
            <p:ph type="title" idx="4294967295"/>
          </p:nvPr>
        </p:nvSpPr>
        <p:spPr>
          <a:xfrm>
            <a:off x="563250" y="1520450"/>
            <a:ext cx="95415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900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</a:t>
            </a:r>
            <a:r>
              <a:rPr lang="en-US" sz="4900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www.climatechange.ai</a:t>
            </a:r>
            <a:endParaRPr sz="4900" dirty="0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4900" dirty="0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900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	@</a:t>
            </a:r>
            <a:r>
              <a:rPr lang="en-US" sz="4900" dirty="0" err="1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ClimateChangeAI</a:t>
            </a:r>
            <a:endParaRPr sz="4900" dirty="0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48" name="Google Shape;548;p6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3376" y="3302824"/>
            <a:ext cx="731700" cy="59358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6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BB510-7B8A-6340-8B6A-E861A2DF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288BB1-FEE2-9E4D-8DFC-CE4E9F02C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DACA0C-5D65-644F-B15B-6178424E12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warming stripes by ed hawking showing the warming since 1850">
            <a:extLst>
              <a:ext uri="{FF2B5EF4-FFF2-40B4-BE49-F238E27FC236}">
                <a16:creationId xmlns:a16="http://schemas.microsoft.com/office/drawing/2014/main" id="{9A1CF542-1C43-3A49-B64C-CCDCA4F59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24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4;p41">
            <a:extLst>
              <a:ext uri="{FF2B5EF4-FFF2-40B4-BE49-F238E27FC236}">
                <a16:creationId xmlns:a16="http://schemas.microsoft.com/office/drawing/2014/main" id="{4D3A3973-C561-6C4E-8850-47F15A8B6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2964" y="365125"/>
            <a:ext cx="933225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070C0"/>
              </a:buClr>
              <a:buSzPts val="3800"/>
            </a:pPr>
            <a:r>
              <a:rPr lang="en-US" sz="3200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is estimated that human activities have caused global warming of over 1.0 °C since 1850.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3A7976-9499-9C45-981E-2F73106BF7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2" descr="Bar chart of bserved warming of around 1 degree and the attribution to humans">
            <a:extLst>
              <a:ext uri="{FF2B5EF4-FFF2-40B4-BE49-F238E27FC236}">
                <a16:creationId xmlns:a16="http://schemas.microsoft.com/office/drawing/2014/main" id="{0CB9BA55-33A9-3C49-8FB6-340879ED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1732" y="1825625"/>
            <a:ext cx="3414721" cy="44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1089DB8-822E-D84A-8F93-42E1024B35C6}"/>
              </a:ext>
            </a:extLst>
          </p:cNvPr>
          <p:cNvSpPr/>
          <p:nvPr/>
        </p:nvSpPr>
        <p:spPr>
          <a:xfrm>
            <a:off x="0" y="6500952"/>
            <a:ext cx="5853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IPCC 6th  Assessment Report, 2021, Summary </a:t>
            </a:r>
            <a:r>
              <a:rPr lang="de-DE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de-D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</a:t>
            </a:r>
            <a:r>
              <a:rPr lang="de-D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Makers</a:t>
            </a:r>
            <a:r>
              <a:rPr lang="de-D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12375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3A7976-9499-9C45-981E-2F73106BF7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Google Shape;244;p41">
            <a:extLst>
              <a:ext uri="{FF2B5EF4-FFF2-40B4-BE49-F238E27FC236}">
                <a16:creationId xmlns:a16="http://schemas.microsoft.com/office/drawing/2014/main" id="{4D3A3973-C561-6C4E-8850-47F15A8B6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866" y="248932"/>
            <a:ext cx="1161626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70C0"/>
              </a:buClr>
              <a:buSzPts val="3800"/>
            </a:pPr>
            <a:r>
              <a:rPr lang="en-US" sz="3200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Human-induced climate change is already having an impact on many weather and climate extremes in all regions of the world.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089DB8-822E-D84A-8F93-42E1024B35C6}"/>
              </a:ext>
            </a:extLst>
          </p:cNvPr>
          <p:cNvSpPr/>
          <p:nvPr/>
        </p:nvSpPr>
        <p:spPr>
          <a:xfrm>
            <a:off x="0" y="6500952"/>
            <a:ext cx="8983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de-D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https://github.com/ed-hawkins/climate-visuals</a:t>
            </a:r>
            <a:r>
              <a:rPr lang="de-D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de-DE" sz="1200" dirty="0"/>
          </a:p>
        </p:txBody>
      </p:sp>
      <p:pic>
        <p:nvPicPr>
          <p:cNvPr id="3" name="Grafik 2" descr="Gif of melting ice shield of arctic sea">
            <a:extLst>
              <a:ext uri="{FF2B5EF4-FFF2-40B4-BE49-F238E27FC236}">
                <a16:creationId xmlns:a16="http://schemas.microsoft.com/office/drawing/2014/main" id="{3C432837-DA76-9045-A197-12A22D5967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005" y="1693028"/>
            <a:ext cx="6348359" cy="44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1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08AF2-80DD-0349-B179-53C501CF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87" y="338067"/>
            <a:ext cx="9708777" cy="132556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70C0"/>
              </a:buClr>
              <a:buSzPts val="3800"/>
              <a:buFont typeface="Source Sans Pro"/>
            </a:pPr>
            <a:r>
              <a:rPr lang="de-DE" sz="3200" b="1" dirty="0">
                <a:solidFill>
                  <a:srgbClr val="0070C0"/>
                </a:solidFill>
                <a:latin typeface="Source Sans Pro"/>
                <a:ea typeface="Source Sans Pro"/>
              </a:rPr>
              <a:t>Global </a:t>
            </a:r>
            <a:r>
              <a:rPr lang="de-DE" sz="3200" b="1" dirty="0" err="1">
                <a:solidFill>
                  <a:srgbClr val="0070C0"/>
                </a:solidFill>
                <a:latin typeface="Source Sans Pro"/>
                <a:ea typeface="Source Sans Pro"/>
              </a:rPr>
              <a:t>surface</a:t>
            </a:r>
            <a:r>
              <a:rPr lang="de-DE" sz="3200" b="1" dirty="0">
                <a:solidFill>
                  <a:srgbClr val="0070C0"/>
                </a:solidFill>
                <a:latin typeface="Source Sans Pro"/>
                <a:ea typeface="Source Sans Pro"/>
              </a:rPr>
              <a:t> </a:t>
            </a:r>
            <a:r>
              <a:rPr lang="de-DE" sz="3200" b="1" dirty="0" err="1">
                <a:solidFill>
                  <a:srgbClr val="0070C0"/>
                </a:solidFill>
                <a:latin typeface="Source Sans Pro"/>
                <a:ea typeface="Source Sans Pro"/>
              </a:rPr>
              <a:t>temperature</a:t>
            </a:r>
            <a:r>
              <a:rPr lang="de-DE" sz="3200" b="1" dirty="0">
                <a:solidFill>
                  <a:srgbClr val="0070C0"/>
                </a:solidFill>
                <a:latin typeface="Source Sans Pro"/>
                <a:ea typeface="Source Sans Pro"/>
              </a:rPr>
              <a:t> will </a:t>
            </a:r>
            <a:r>
              <a:rPr lang="de-DE" sz="3200" b="1" dirty="0" err="1">
                <a:solidFill>
                  <a:srgbClr val="0070C0"/>
                </a:solidFill>
                <a:latin typeface="Source Sans Pro"/>
                <a:ea typeface="Source Sans Pro"/>
              </a:rPr>
              <a:t>continue</a:t>
            </a:r>
            <a:r>
              <a:rPr lang="de-DE" sz="3200" b="1" dirty="0">
                <a:solidFill>
                  <a:srgbClr val="0070C0"/>
                </a:solidFill>
                <a:latin typeface="Source Sans Pro"/>
                <a:ea typeface="Source Sans Pro"/>
              </a:rPr>
              <a:t> </a:t>
            </a:r>
            <a:r>
              <a:rPr lang="de-DE" sz="3200" b="1" dirty="0" err="1">
                <a:solidFill>
                  <a:srgbClr val="0070C0"/>
                </a:solidFill>
                <a:latin typeface="Source Sans Pro"/>
                <a:ea typeface="Source Sans Pro"/>
              </a:rPr>
              <a:t>to</a:t>
            </a:r>
            <a:r>
              <a:rPr lang="de-DE" sz="3200" b="1" dirty="0">
                <a:solidFill>
                  <a:srgbClr val="0070C0"/>
                </a:solidFill>
                <a:latin typeface="Source Sans Pro"/>
                <a:ea typeface="Source Sans Pro"/>
              </a:rPr>
              <a:t> </a:t>
            </a:r>
            <a:r>
              <a:rPr lang="de-DE" sz="3200" b="1" dirty="0" err="1">
                <a:solidFill>
                  <a:srgbClr val="0070C0"/>
                </a:solidFill>
                <a:latin typeface="Source Sans Pro"/>
                <a:ea typeface="Source Sans Pro"/>
              </a:rPr>
              <a:t>rise</a:t>
            </a:r>
            <a:r>
              <a:rPr lang="de-DE" sz="3200" b="1" dirty="0">
                <a:solidFill>
                  <a:srgbClr val="0070C0"/>
                </a:solidFill>
                <a:latin typeface="Source Sans Pro"/>
                <a:ea typeface="Source Sans Pro"/>
              </a:rPr>
              <a:t> </a:t>
            </a:r>
            <a:r>
              <a:rPr lang="de-DE" sz="3200" b="1" dirty="0" err="1">
                <a:solidFill>
                  <a:srgbClr val="0070C0"/>
                </a:solidFill>
                <a:latin typeface="Source Sans Pro"/>
                <a:ea typeface="Source Sans Pro"/>
              </a:rPr>
              <a:t>until</a:t>
            </a:r>
            <a:r>
              <a:rPr lang="de-DE" sz="3200" b="1" dirty="0">
                <a:solidFill>
                  <a:srgbClr val="0070C0"/>
                </a:solidFill>
                <a:latin typeface="Source Sans Pro"/>
                <a:ea typeface="Source Sans Pro"/>
              </a:rPr>
              <a:t> at least 2050 </a:t>
            </a:r>
            <a:r>
              <a:rPr lang="de-DE" sz="3200" b="1" dirty="0" err="1">
                <a:solidFill>
                  <a:srgbClr val="0070C0"/>
                </a:solidFill>
                <a:latin typeface="Source Sans Pro"/>
                <a:ea typeface="Source Sans Pro"/>
              </a:rPr>
              <a:t>under</a:t>
            </a:r>
            <a:r>
              <a:rPr lang="de-DE" sz="3200" b="1" dirty="0">
                <a:solidFill>
                  <a:srgbClr val="0070C0"/>
                </a:solidFill>
                <a:latin typeface="Source Sans Pro"/>
                <a:ea typeface="Source Sans Pro"/>
              </a:rPr>
              <a:t> all </a:t>
            </a:r>
            <a:r>
              <a:rPr lang="de-DE" sz="3200" b="1" dirty="0" err="1">
                <a:solidFill>
                  <a:srgbClr val="0070C0"/>
                </a:solidFill>
                <a:latin typeface="Source Sans Pro"/>
                <a:ea typeface="Source Sans Pro"/>
              </a:rPr>
              <a:t>emissions</a:t>
            </a:r>
            <a:r>
              <a:rPr lang="de-DE" sz="3200" b="1" dirty="0">
                <a:solidFill>
                  <a:srgbClr val="0070C0"/>
                </a:solidFill>
                <a:latin typeface="Source Sans Pro"/>
                <a:ea typeface="Source Sans Pro"/>
              </a:rPr>
              <a:t> </a:t>
            </a:r>
            <a:r>
              <a:rPr lang="de-DE" sz="3200" b="1" dirty="0" err="1">
                <a:solidFill>
                  <a:srgbClr val="0070C0"/>
                </a:solidFill>
                <a:latin typeface="Source Sans Pro"/>
                <a:ea typeface="Source Sans Pro"/>
              </a:rPr>
              <a:t>scenarios</a:t>
            </a:r>
            <a:br>
              <a:rPr lang="de-DE" sz="3200" b="1" dirty="0">
                <a:solidFill>
                  <a:srgbClr val="0070C0"/>
                </a:solidFill>
                <a:latin typeface="Source Sans Pro"/>
                <a:ea typeface="Source Sans Pro"/>
              </a:rPr>
            </a:br>
            <a:endParaRPr lang="de-DE" sz="3200" b="1" dirty="0">
              <a:solidFill>
                <a:srgbClr val="0070C0"/>
              </a:solidFill>
              <a:latin typeface="Source Sans Pro"/>
              <a:ea typeface="Source Sans Pro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9FD4C7D-D329-164C-BDEE-E3F6EE9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D1068A-20E0-E345-A802-8176EA193E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Grafik 4" descr="Warming stripes by ed hawkings with projections into the future based on current pledges and net-zero.">
            <a:extLst>
              <a:ext uri="{FF2B5EF4-FFF2-40B4-BE49-F238E27FC236}">
                <a16:creationId xmlns:a16="http://schemas.microsoft.com/office/drawing/2014/main" id="{0C761A50-40F6-7D47-9B41-ABACDB9F13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334846"/>
            <a:ext cx="10561949" cy="500411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7A97AB6-0BD2-CB42-B3FD-CA28E6CAE80D}"/>
              </a:ext>
            </a:extLst>
          </p:cNvPr>
          <p:cNvSpPr/>
          <p:nvPr/>
        </p:nvSpPr>
        <p:spPr>
          <a:xfrm>
            <a:off x="0" y="6500952"/>
            <a:ext cx="8983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de-D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https://github.com/ed-hawkins/climate-visuals</a:t>
            </a:r>
            <a:r>
              <a:rPr lang="de-DE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0847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C2912-5790-114B-8B66-22B3BCE4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07646-2981-B340-BE4F-55F292134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847A06-59C5-C84B-9968-531DDE38B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Google Shape;223;p39">
            <a:extLst>
              <a:ext uri="{FF2B5EF4-FFF2-40B4-BE49-F238E27FC236}">
                <a16:creationId xmlns:a16="http://schemas.microsoft.com/office/drawing/2014/main" id="{F15597D2-1177-2041-8035-E205CAA06A82}"/>
              </a:ext>
            </a:extLst>
          </p:cNvPr>
          <p:cNvSpPr txBox="1">
            <a:spLocks/>
          </p:cNvSpPr>
          <p:nvPr/>
        </p:nvSpPr>
        <p:spPr>
          <a:xfrm>
            <a:off x="1188720" y="2675731"/>
            <a:ext cx="97840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70C0"/>
              </a:buClr>
              <a:buSzPts val="3800"/>
            </a:pPr>
            <a:r>
              <a:rPr lang="en-US" sz="3800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Where can AI and Data Science help tackling climate change?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3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 hidden="1"/>
          <p:cNvSpPr txBox="1">
            <a:spLocks noGrp="1"/>
          </p:cNvSpPr>
          <p:nvPr>
            <p:ph type="sldNum" idx="12"/>
          </p:nvPr>
        </p:nvSpPr>
        <p:spPr>
          <a:xfrm>
            <a:off x="9302364" y="647227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de-DE"/>
          </a:p>
        </p:txBody>
      </p:sp>
      <p:sp>
        <p:nvSpPr>
          <p:cNvPr id="245" name="Google Shape;245;p41"/>
          <p:cNvSpPr txBox="1"/>
          <p:nvPr/>
        </p:nvSpPr>
        <p:spPr>
          <a:xfrm>
            <a:off x="12584784" y="667417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G20 world leaders throwing coins into wishing well.">
            <a:extLst>
              <a:ext uri="{FF2B5EF4-FFF2-40B4-BE49-F238E27FC236}">
                <a16:creationId xmlns:a16="http://schemas.microsoft.com/office/drawing/2014/main" id="{EA5BB92D-CA76-7946-B4F2-CF144970D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92088"/>
            <a:ext cx="12209869" cy="815008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DCD7E7A-FF40-414A-BE63-8FBE2F77208A}"/>
              </a:ext>
            </a:extLst>
          </p:cNvPr>
          <p:cNvSpPr/>
          <p:nvPr/>
        </p:nvSpPr>
        <p:spPr>
          <a:xfrm>
            <a:off x="0" y="6550223"/>
            <a:ext cx="85675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Picture </a:t>
            </a:r>
            <a:r>
              <a:rPr lang="de-D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de-D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Andrew Parsons, </a:t>
            </a:r>
            <a:r>
              <a:rPr lang="de-D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de-D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https://</a:t>
            </a:r>
            <a:r>
              <a:rPr lang="de-D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www.flickr.com</a:t>
            </a:r>
            <a:r>
              <a:rPr lang="de-D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de-D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photos</a:t>
            </a:r>
            <a:r>
              <a:rPr lang="de-D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/number10gov/51644289284/in/</a:t>
            </a:r>
            <a:r>
              <a:rPr lang="de-D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photostream</a:t>
            </a:r>
            <a:r>
              <a:rPr lang="de-D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15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1744</Words>
  <Application>Microsoft Macintosh PowerPoint</Application>
  <PresentationFormat>Breitbild</PresentationFormat>
  <Paragraphs>222</Paragraphs>
  <Slides>39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Calibri</vt:lpstr>
      <vt:lpstr>Arial</vt:lpstr>
      <vt:lpstr>Source Sans Pro</vt:lpstr>
      <vt:lpstr>Lato</vt:lpstr>
      <vt:lpstr>Office Theme</vt:lpstr>
      <vt:lpstr>Office Theme</vt:lpstr>
      <vt:lpstr>Tackling Climate Change with AI</vt:lpstr>
      <vt:lpstr>PowerPoint-Präsentation</vt:lpstr>
      <vt:lpstr>PowerPoint-Präsentation</vt:lpstr>
      <vt:lpstr>PowerPoint-Präsentation</vt:lpstr>
      <vt:lpstr>It is estimated that human activities have caused global warming of over 1.0 °C since 1850.</vt:lpstr>
      <vt:lpstr>Human-induced climate change is already having an impact on many weather and climate extremes in all regions of the world.</vt:lpstr>
      <vt:lpstr>Global surface temperature will continue to rise until at least 2050 under all emissions scenarios </vt:lpstr>
      <vt:lpstr>PowerPoint-Präsentation</vt:lpstr>
      <vt:lpstr>PowerPoint-Präsentation</vt:lpstr>
      <vt:lpstr>PowerPoint-Präsentation</vt:lpstr>
      <vt:lpstr>PowerPoint-Präsentation</vt:lpstr>
      <vt:lpstr>Recurring themes</vt:lpstr>
      <vt:lpstr> Forecasting Example: Nowcasting of renewable generation</vt:lpstr>
      <vt:lpstr>Recurring themes</vt:lpstr>
      <vt:lpstr> Remote sensing  Example: Improving food security</vt:lpstr>
      <vt:lpstr>Recurring themes</vt:lpstr>
      <vt:lpstr>Approximating time-intensive simulations Example: Local Climate Model</vt:lpstr>
      <vt:lpstr>Recurring themes</vt:lpstr>
      <vt:lpstr>Data Generation Example: https://thisclimatedoesnotexist.com/ </vt:lpstr>
      <vt:lpstr>Data Generation Example: https://thisclimatedoesnotexist.com/ </vt:lpstr>
      <vt:lpstr>Recurring themes</vt:lpstr>
      <vt:lpstr>PowerPoint-Präsentation</vt:lpstr>
      <vt:lpstr>PowerPoint-Präsentation</vt:lpstr>
      <vt:lpstr>Predictive maintenance Example: Deutsche Bahn</vt:lpstr>
      <vt:lpstr>Predictive maintenance Example: Airport</vt:lpstr>
      <vt:lpstr>Important considerations</vt:lpstr>
      <vt:lpstr>PowerPoint-Präsentation</vt:lpstr>
      <vt:lpstr>PowerPoint-Präsentation</vt:lpstr>
      <vt:lpstr>Important considerations</vt:lpstr>
      <vt:lpstr>PowerPoint-Präsentation</vt:lpstr>
      <vt:lpstr>Important considerations</vt:lpstr>
      <vt:lpstr>Climate Change AI An initiative to facilitate work in climate change and machine learning </vt:lpstr>
      <vt:lpstr>Stay updated! CCAI Newsletter</vt:lpstr>
      <vt:lpstr>PowerPoint-Präsentation</vt:lpstr>
      <vt:lpstr>Paper search made easy</vt:lpstr>
      <vt:lpstr>Connect with the wider community!</vt:lpstr>
      <vt:lpstr>Join #save-the-climate on CorreAid Slack</vt:lpstr>
      <vt:lpstr>PowerPoint-Präsentation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Künstliche Intelligenz und der Klimaschutz</dc:title>
  <cp:lastModifiedBy>Marcus Voss</cp:lastModifiedBy>
  <cp:revision>52</cp:revision>
  <dcterms:modified xsi:type="dcterms:W3CDTF">2021-11-13T16:06:31Z</dcterms:modified>
</cp:coreProperties>
</file>